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74" r:id="rId3"/>
    <p:sldId id="275" r:id="rId4"/>
    <p:sldId id="257" r:id="rId5"/>
    <p:sldId id="265" r:id="rId6"/>
    <p:sldId id="267" r:id="rId7"/>
    <p:sldId id="266" r:id="rId8"/>
    <p:sldId id="263" r:id="rId9"/>
    <p:sldId id="285" r:id="rId10"/>
    <p:sldId id="286" r:id="rId11"/>
    <p:sldId id="287" r:id="rId12"/>
    <p:sldId id="258" r:id="rId13"/>
    <p:sldId id="260" r:id="rId14"/>
    <p:sldId id="283" r:id="rId15"/>
    <p:sldId id="259" r:id="rId16"/>
    <p:sldId id="291" r:id="rId17"/>
    <p:sldId id="281" r:id="rId18"/>
    <p:sldId id="290" r:id="rId19"/>
    <p:sldId id="288" r:id="rId20"/>
    <p:sldId id="289" r:id="rId21"/>
    <p:sldId id="293" r:id="rId22"/>
    <p:sldId id="294" r:id="rId23"/>
    <p:sldId id="292"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0F1998-05E8-11C3-E8D5-668C76CBF71D}" v="296" dt="2026-01-07T17:01:27.1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ake, Marissa D" userId="S::lo4213fb@minnstate.edu::12bd71bd-1ffb-4193-86bc-622f1c698d0f" providerId="AD" clId="Web-{BC0F1998-05E8-11C3-E8D5-668C76CBF71D}"/>
    <pc:docChg chg="addSld modSld">
      <pc:chgData name="Drake, Marissa D" userId="S::lo4213fb@minnstate.edu::12bd71bd-1ffb-4193-86bc-622f1c698d0f" providerId="AD" clId="Web-{BC0F1998-05E8-11C3-E8D5-668C76CBF71D}" dt="2026-01-07T17:01:27.135" v="346" actId="20577"/>
      <pc:docMkLst>
        <pc:docMk/>
      </pc:docMkLst>
      <pc:sldChg chg="modSp">
        <pc:chgData name="Drake, Marissa D" userId="S::lo4213fb@minnstate.edu::12bd71bd-1ffb-4193-86bc-622f1c698d0f" providerId="AD" clId="Web-{BC0F1998-05E8-11C3-E8D5-668C76CBF71D}" dt="2026-01-07T16:00:12.258" v="79" actId="20577"/>
        <pc:sldMkLst>
          <pc:docMk/>
          <pc:sldMk cId="668412342" sldId="257"/>
        </pc:sldMkLst>
        <pc:spChg chg="mod">
          <ac:chgData name="Drake, Marissa D" userId="S::lo4213fb@minnstate.edu::12bd71bd-1ffb-4193-86bc-622f1c698d0f" providerId="AD" clId="Web-{BC0F1998-05E8-11C3-E8D5-668C76CBF71D}" dt="2026-01-07T16:00:12.258" v="79" actId="20577"/>
          <ac:spMkLst>
            <pc:docMk/>
            <pc:sldMk cId="668412342" sldId="257"/>
            <ac:spMk id="3" creationId="{5A01A547-47B7-B13B-09C9-050F3FE9BBDB}"/>
          </ac:spMkLst>
        </pc:spChg>
      </pc:sldChg>
      <pc:sldChg chg="modSp">
        <pc:chgData name="Drake, Marissa D" userId="S::lo4213fb@minnstate.edu::12bd71bd-1ffb-4193-86bc-622f1c698d0f" providerId="AD" clId="Web-{BC0F1998-05E8-11C3-E8D5-668C76CBF71D}" dt="2026-01-07T16:15:48.829" v="144" actId="20577"/>
        <pc:sldMkLst>
          <pc:docMk/>
          <pc:sldMk cId="81372536" sldId="260"/>
        </pc:sldMkLst>
        <pc:spChg chg="mod">
          <ac:chgData name="Drake, Marissa D" userId="S::lo4213fb@minnstate.edu::12bd71bd-1ffb-4193-86bc-622f1c698d0f" providerId="AD" clId="Web-{BC0F1998-05E8-11C3-E8D5-668C76CBF71D}" dt="2026-01-07T16:15:48.829" v="144" actId="20577"/>
          <ac:spMkLst>
            <pc:docMk/>
            <pc:sldMk cId="81372536" sldId="260"/>
            <ac:spMk id="3" creationId="{C57D1AAF-2241-EF20-FA52-F56BA0632172}"/>
          </ac:spMkLst>
        </pc:spChg>
      </pc:sldChg>
      <pc:sldChg chg="modNotes">
        <pc:chgData name="Drake, Marissa D" userId="S::lo4213fb@minnstate.edu::12bd71bd-1ffb-4193-86bc-622f1c698d0f" providerId="AD" clId="Web-{BC0F1998-05E8-11C3-E8D5-668C76CBF71D}" dt="2026-01-07T16:10:11.874" v="127"/>
        <pc:sldMkLst>
          <pc:docMk/>
          <pc:sldMk cId="1479128742" sldId="263"/>
        </pc:sldMkLst>
      </pc:sldChg>
      <pc:sldChg chg="modNotes">
        <pc:chgData name="Drake, Marissa D" userId="S::lo4213fb@minnstate.edu::12bd71bd-1ffb-4193-86bc-622f1c698d0f" providerId="AD" clId="Web-{BC0F1998-05E8-11C3-E8D5-668C76CBF71D}" dt="2026-01-07T16:05:02.981" v="89"/>
        <pc:sldMkLst>
          <pc:docMk/>
          <pc:sldMk cId="196311740" sldId="265"/>
        </pc:sldMkLst>
      </pc:sldChg>
      <pc:sldChg chg="modNotes">
        <pc:chgData name="Drake, Marissa D" userId="S::lo4213fb@minnstate.edu::12bd71bd-1ffb-4193-86bc-622f1c698d0f" providerId="AD" clId="Web-{BC0F1998-05E8-11C3-E8D5-668C76CBF71D}" dt="2026-01-07T16:06:49.482" v="105"/>
        <pc:sldMkLst>
          <pc:docMk/>
          <pc:sldMk cId="1058285122" sldId="267"/>
        </pc:sldMkLst>
      </pc:sldChg>
      <pc:sldChg chg="modSp">
        <pc:chgData name="Drake, Marissa D" userId="S::lo4213fb@minnstate.edu::12bd71bd-1ffb-4193-86bc-622f1c698d0f" providerId="AD" clId="Web-{BC0F1998-05E8-11C3-E8D5-668C76CBF71D}" dt="2026-01-07T15:58:44.789" v="78" actId="20577"/>
        <pc:sldMkLst>
          <pc:docMk/>
          <pc:sldMk cId="717637583" sldId="275"/>
        </pc:sldMkLst>
        <pc:spChg chg="mod">
          <ac:chgData name="Drake, Marissa D" userId="S::lo4213fb@minnstate.edu::12bd71bd-1ffb-4193-86bc-622f1c698d0f" providerId="AD" clId="Web-{BC0F1998-05E8-11C3-E8D5-668C76CBF71D}" dt="2026-01-07T15:58:44.789" v="78" actId="20577"/>
          <ac:spMkLst>
            <pc:docMk/>
            <pc:sldMk cId="717637583" sldId="275"/>
            <ac:spMk id="3" creationId="{C49B438B-4AB1-86F2-32F6-DDEA29269ADE}"/>
          </ac:spMkLst>
        </pc:spChg>
      </pc:sldChg>
      <pc:sldChg chg="modNotes">
        <pc:chgData name="Drake, Marissa D" userId="S::lo4213fb@minnstate.edu::12bd71bd-1ffb-4193-86bc-622f1c698d0f" providerId="AD" clId="Web-{BC0F1998-05E8-11C3-E8D5-668C76CBF71D}" dt="2026-01-07T16:11:16.906" v="141"/>
        <pc:sldMkLst>
          <pc:docMk/>
          <pc:sldMk cId="180766068" sldId="285"/>
        </pc:sldMkLst>
      </pc:sldChg>
      <pc:sldChg chg="modSp new">
        <pc:chgData name="Drake, Marissa D" userId="S::lo4213fb@minnstate.edu::12bd71bd-1ffb-4193-86bc-622f1c698d0f" providerId="AD" clId="Web-{BC0F1998-05E8-11C3-E8D5-668C76CBF71D}" dt="2026-01-07T17:01:27.135" v="346" actId="20577"/>
        <pc:sldMkLst>
          <pc:docMk/>
          <pc:sldMk cId="2760632756" sldId="292"/>
        </pc:sldMkLst>
        <pc:spChg chg="mod">
          <ac:chgData name="Drake, Marissa D" userId="S::lo4213fb@minnstate.edu::12bd71bd-1ffb-4193-86bc-622f1c698d0f" providerId="AD" clId="Web-{BC0F1998-05E8-11C3-E8D5-668C76CBF71D}" dt="2026-01-06T17:58:32.613" v="25" actId="20577"/>
          <ac:spMkLst>
            <pc:docMk/>
            <pc:sldMk cId="2760632756" sldId="292"/>
            <ac:spMk id="2" creationId="{32B62D04-ACEB-A3F5-9D57-537BA6B92F10}"/>
          </ac:spMkLst>
        </pc:spChg>
        <pc:spChg chg="mod">
          <ac:chgData name="Drake, Marissa D" userId="S::lo4213fb@minnstate.edu::12bd71bd-1ffb-4193-86bc-622f1c698d0f" providerId="AD" clId="Web-{BC0F1998-05E8-11C3-E8D5-668C76CBF71D}" dt="2026-01-07T17:01:27.135" v="346" actId="20577"/>
          <ac:spMkLst>
            <pc:docMk/>
            <pc:sldMk cId="2760632756" sldId="292"/>
            <ac:spMk id="3" creationId="{B118431D-2C97-B8F0-BB02-85D61BD701B2}"/>
          </ac:spMkLst>
        </pc:spChg>
      </pc:sldChg>
      <pc:sldChg chg="modSp new">
        <pc:chgData name="Drake, Marissa D" userId="S::lo4213fb@minnstate.edu::12bd71bd-1ffb-4193-86bc-622f1c698d0f" providerId="AD" clId="Web-{BC0F1998-05E8-11C3-E8D5-668C76CBF71D}" dt="2026-01-07T16:55:06.099" v="343" actId="20577"/>
        <pc:sldMkLst>
          <pc:docMk/>
          <pc:sldMk cId="1731252890" sldId="293"/>
        </pc:sldMkLst>
        <pc:spChg chg="mod">
          <ac:chgData name="Drake, Marissa D" userId="S::lo4213fb@minnstate.edu::12bd71bd-1ffb-4193-86bc-622f1c698d0f" providerId="AD" clId="Web-{BC0F1998-05E8-11C3-E8D5-668C76CBF71D}" dt="2026-01-07T15:53:33.679" v="40" actId="20577"/>
          <ac:spMkLst>
            <pc:docMk/>
            <pc:sldMk cId="1731252890" sldId="293"/>
            <ac:spMk id="2" creationId="{4BBAEF2A-F30D-B2B9-014C-D3DFFD208634}"/>
          </ac:spMkLst>
        </pc:spChg>
        <pc:spChg chg="mod">
          <ac:chgData name="Drake, Marissa D" userId="S::lo4213fb@minnstate.edu::12bd71bd-1ffb-4193-86bc-622f1c698d0f" providerId="AD" clId="Web-{BC0F1998-05E8-11C3-E8D5-668C76CBF71D}" dt="2026-01-07T16:55:06.099" v="343" actId="20577"/>
          <ac:spMkLst>
            <pc:docMk/>
            <pc:sldMk cId="1731252890" sldId="293"/>
            <ac:spMk id="3" creationId="{F5868FE3-4519-D98A-15B6-E5ECCE774FBE}"/>
          </ac:spMkLst>
        </pc:spChg>
      </pc:sldChg>
      <pc:sldChg chg="modSp new">
        <pc:chgData name="Drake, Marissa D" userId="S::lo4213fb@minnstate.edu::12bd71bd-1ffb-4193-86bc-622f1c698d0f" providerId="AD" clId="Web-{BC0F1998-05E8-11C3-E8D5-668C76CBF71D}" dt="2026-01-07T15:54:16.273" v="73" actId="20577"/>
        <pc:sldMkLst>
          <pc:docMk/>
          <pc:sldMk cId="16457918" sldId="294"/>
        </pc:sldMkLst>
        <pc:spChg chg="mod">
          <ac:chgData name="Drake, Marissa D" userId="S::lo4213fb@minnstate.edu::12bd71bd-1ffb-4193-86bc-622f1c698d0f" providerId="AD" clId="Web-{BC0F1998-05E8-11C3-E8D5-668C76CBF71D}" dt="2026-01-07T15:53:42.929" v="44" actId="20577"/>
          <ac:spMkLst>
            <pc:docMk/>
            <pc:sldMk cId="16457918" sldId="294"/>
            <ac:spMk id="2" creationId="{2B203099-4053-C209-416C-201D41652150}"/>
          </ac:spMkLst>
        </pc:spChg>
        <pc:spChg chg="mod">
          <ac:chgData name="Drake, Marissa D" userId="S::lo4213fb@minnstate.edu::12bd71bd-1ffb-4193-86bc-622f1c698d0f" providerId="AD" clId="Web-{BC0F1998-05E8-11C3-E8D5-668C76CBF71D}" dt="2026-01-07T15:54:16.273" v="73" actId="20577"/>
          <ac:spMkLst>
            <pc:docMk/>
            <pc:sldMk cId="16457918" sldId="294"/>
            <ac:spMk id="3" creationId="{E47AF9B4-C12E-0E9F-0E73-A2BD54851D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7BD26-FF06-418F-8757-084D940387F9}" type="datetimeFigureOut">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329DFA-53B2-4A05-9972-7326AB5B44D1}" type="slidenum">
              <a:t>‹#›</a:t>
            </a:fld>
            <a:endParaRPr lang="en-US"/>
          </a:p>
        </p:txBody>
      </p:sp>
    </p:spTree>
    <p:extLst>
      <p:ext uri="{BB962C8B-B14F-4D97-AF65-F5344CB8AC3E}">
        <p14:creationId xmlns:p14="http://schemas.microsoft.com/office/powerpoint/2010/main" val="274678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Overlap between visits</a:t>
            </a:r>
          </a:p>
        </p:txBody>
      </p:sp>
      <p:sp>
        <p:nvSpPr>
          <p:cNvPr id="4" name="Slide Number Placeholder 3"/>
          <p:cNvSpPr>
            <a:spLocks noGrp="1"/>
          </p:cNvSpPr>
          <p:nvPr>
            <p:ph type="sldNum" sz="quarter" idx="5"/>
          </p:nvPr>
        </p:nvSpPr>
        <p:spPr/>
        <p:txBody>
          <a:bodyPr/>
          <a:lstStyle/>
          <a:p>
            <a:fld id="{27329DFA-53B2-4A05-9972-7326AB5B44D1}" type="slidenum">
              <a:t>5</a:t>
            </a:fld>
            <a:endParaRPr lang="en-US"/>
          </a:p>
        </p:txBody>
      </p:sp>
    </p:spTree>
    <p:extLst>
      <p:ext uri="{BB962C8B-B14F-4D97-AF65-F5344CB8AC3E}">
        <p14:creationId xmlns:p14="http://schemas.microsoft.com/office/powerpoint/2010/main" val="349234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In this course focus is on S and O</a:t>
            </a:r>
          </a:p>
          <a:p>
            <a:r>
              <a:rPr lang="en-US" dirty="0">
                <a:ea typeface="Calibri"/>
                <a:cs typeface="Calibri"/>
              </a:rPr>
              <a:t>Look at example SOAP notes on D2L</a:t>
            </a:r>
          </a:p>
        </p:txBody>
      </p:sp>
      <p:sp>
        <p:nvSpPr>
          <p:cNvPr id="4" name="Slide Number Placeholder 3"/>
          <p:cNvSpPr>
            <a:spLocks noGrp="1"/>
          </p:cNvSpPr>
          <p:nvPr>
            <p:ph type="sldNum" sz="quarter" idx="5"/>
          </p:nvPr>
        </p:nvSpPr>
        <p:spPr/>
        <p:txBody>
          <a:bodyPr/>
          <a:lstStyle/>
          <a:p>
            <a:fld id="{27329DFA-53B2-4A05-9972-7326AB5B44D1}" type="slidenum">
              <a:t>6</a:t>
            </a:fld>
            <a:endParaRPr lang="en-US"/>
          </a:p>
        </p:txBody>
      </p:sp>
    </p:spTree>
    <p:extLst>
      <p:ext uri="{BB962C8B-B14F-4D97-AF65-F5344CB8AC3E}">
        <p14:creationId xmlns:p14="http://schemas.microsoft.com/office/powerpoint/2010/main" val="1949198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Document if </a:t>
            </a:r>
            <a:r>
              <a:rPr lang="en-US" dirty="0" err="1">
                <a:ea typeface="Calibri"/>
                <a:cs typeface="Calibri"/>
              </a:rPr>
              <a:t>hx</a:t>
            </a:r>
            <a:r>
              <a:rPr lang="en-US" dirty="0">
                <a:ea typeface="Calibri"/>
                <a:cs typeface="Calibri"/>
              </a:rPr>
              <a:t> obtained from someone other than the patient</a:t>
            </a:r>
          </a:p>
        </p:txBody>
      </p:sp>
      <p:sp>
        <p:nvSpPr>
          <p:cNvPr id="4" name="Slide Number Placeholder 3"/>
          <p:cNvSpPr>
            <a:spLocks noGrp="1"/>
          </p:cNvSpPr>
          <p:nvPr>
            <p:ph type="sldNum" sz="quarter" idx="5"/>
          </p:nvPr>
        </p:nvSpPr>
        <p:spPr/>
        <p:txBody>
          <a:bodyPr/>
          <a:lstStyle/>
          <a:p>
            <a:fld id="{27329DFA-53B2-4A05-9972-7326AB5B44D1}" type="slidenum">
              <a:t>8</a:t>
            </a:fld>
            <a:endParaRPr lang="en-US"/>
          </a:p>
        </p:txBody>
      </p:sp>
    </p:spTree>
    <p:extLst>
      <p:ext uri="{BB962C8B-B14F-4D97-AF65-F5344CB8AC3E}">
        <p14:creationId xmlns:p14="http://schemas.microsoft.com/office/powerpoint/2010/main" val="1462339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CMS- centers for </a:t>
            </a:r>
            <a:r>
              <a:rPr lang="en-US" dirty="0" err="1">
                <a:ea typeface="Calibri"/>
                <a:cs typeface="Calibri"/>
              </a:rPr>
              <a:t>medicare</a:t>
            </a:r>
            <a:r>
              <a:rPr lang="en-US" dirty="0">
                <a:ea typeface="Calibri"/>
                <a:cs typeface="Calibri"/>
              </a:rPr>
              <a:t> and </a:t>
            </a:r>
            <a:r>
              <a:rPr lang="en-US" dirty="0" err="1">
                <a:ea typeface="Calibri"/>
                <a:cs typeface="Calibri"/>
              </a:rPr>
              <a:t>medicaid</a:t>
            </a:r>
            <a:r>
              <a:rPr lang="en-US" dirty="0">
                <a:ea typeface="Calibri"/>
                <a:cs typeface="Calibri"/>
              </a:rPr>
              <a:t> services</a:t>
            </a:r>
          </a:p>
        </p:txBody>
      </p:sp>
      <p:sp>
        <p:nvSpPr>
          <p:cNvPr id="4" name="Slide Number Placeholder 3"/>
          <p:cNvSpPr>
            <a:spLocks noGrp="1"/>
          </p:cNvSpPr>
          <p:nvPr>
            <p:ph type="sldNum" sz="quarter" idx="5"/>
          </p:nvPr>
        </p:nvSpPr>
        <p:spPr/>
        <p:txBody>
          <a:bodyPr/>
          <a:lstStyle/>
          <a:p>
            <a:fld id="{27329DFA-53B2-4A05-9972-7326AB5B44D1}" type="slidenum">
              <a:t>9</a:t>
            </a:fld>
            <a:endParaRPr lang="en-US"/>
          </a:p>
        </p:txBody>
      </p:sp>
    </p:spTree>
    <p:extLst>
      <p:ext uri="{BB962C8B-B14F-4D97-AF65-F5344CB8AC3E}">
        <p14:creationId xmlns:p14="http://schemas.microsoft.com/office/powerpoint/2010/main" val="1099521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2B6A9-C4B4-F170-D72F-0BC9C87BB1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6B5985-6469-DB8E-DED4-F2A70F5D67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6D3E25-8B21-6102-8947-52EBAFAB0820}"/>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6A615D0A-EBE3-842C-96C2-E4C9548AE4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D1C94-C4BC-F611-EA83-EC736F3FDE47}"/>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203811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C1AAB-ED97-34FD-DB9F-C02C9B161C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5E4752-0D07-88FA-7140-2D1C3D63D0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6F4AFE-F056-156A-6E7B-5A06FEF9BFA3}"/>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9C4ECB44-FC09-C4EF-D533-938445D750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0DE6F8-5786-B0F6-85BE-6A73E9A3745B}"/>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83739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C8189E-E25F-4D07-748A-D8B6D354E8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68565E-2349-5D2D-47C6-2A67768C4F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0E9C9F-8E3F-C36D-1EEC-22C6C9838065}"/>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F6BA960A-5004-A4A6-7D46-FE58BC7224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B5DCA-C532-46CA-1A6E-2308F25683A9}"/>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271992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7ACA7-BCAB-6CD9-E910-1E08F84A32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9D5CBA-3F09-90CC-1D0A-98A1C3164C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5455B5-DBF0-29E2-8052-275855655F2A}"/>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FC4A8811-219F-ADA6-F76C-8E40753015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E360E0-DC95-52C7-7A7C-08F9DDCDB3E0}"/>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333368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854BC-0DCD-ACFE-D3F7-944B9E9FD1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4D2E97-3961-8C7B-EAC8-1F44EAD174D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835716D-8017-0825-AB17-0327161ABB87}"/>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395FC4BA-675B-1A57-94F6-E6F2F5BBE3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4B2E26-5550-0698-A1FE-0FF6EAF9BEC0}"/>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365200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C12CE-0A92-684C-D559-963ED67C16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EF4783-523A-AEE6-8CAD-CD30E5CA6A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80F965-F108-49BE-2437-27FF6BCB57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D78F67-9235-B9B8-682C-0CCB4038DF19}"/>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6" name="Footer Placeholder 5">
            <a:extLst>
              <a:ext uri="{FF2B5EF4-FFF2-40B4-BE49-F238E27FC236}">
                <a16:creationId xmlns:a16="http://schemas.microsoft.com/office/drawing/2014/main" id="{3D8CD24D-6E6E-0B61-DC50-0C8515474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AEFD8-AF50-EEBC-99B4-897506581738}"/>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3104205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6EB5B-CEE3-3BBF-BEA2-C23DF9044A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E24E3E-611D-5E1D-9ED6-097417069B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821D6F-C4A3-7292-DA0A-E33BB69E20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C72309-24C6-65A0-AC9F-ECA222BA58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CA4E7F-E9F9-3EE4-EF22-175C488C46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6BCB33-3A33-8A2B-76B9-B56EDABD875B}"/>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8" name="Footer Placeholder 7">
            <a:extLst>
              <a:ext uri="{FF2B5EF4-FFF2-40B4-BE49-F238E27FC236}">
                <a16:creationId xmlns:a16="http://schemas.microsoft.com/office/drawing/2014/main" id="{CE598F89-DF52-0453-278C-151B6A4DA61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A7709E-B8A9-B3AE-7E47-3485B7EDE913}"/>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1656174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8C8D0-7AA1-27CD-AC09-8E7EE609A2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B53BB3-7100-70D6-9BE8-F3E83FF2C39F}"/>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4" name="Footer Placeholder 3">
            <a:extLst>
              <a:ext uri="{FF2B5EF4-FFF2-40B4-BE49-F238E27FC236}">
                <a16:creationId xmlns:a16="http://schemas.microsoft.com/office/drawing/2014/main" id="{AAFCA507-39D1-6353-6AB8-38FDDCD34F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BB6283-0135-A5B1-EF53-3415A5417240}"/>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291598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3FD686-045E-F85D-5F41-24B4DCEB0E36}"/>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3" name="Footer Placeholder 2">
            <a:extLst>
              <a:ext uri="{FF2B5EF4-FFF2-40B4-BE49-F238E27FC236}">
                <a16:creationId xmlns:a16="http://schemas.microsoft.com/office/drawing/2014/main" id="{02F84B7F-ADC2-F27B-3E83-680A376B0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5ECDAA-CBC4-6BBB-645C-7AF1DD33FA79}"/>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307948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53C33-F14A-C41B-F784-828E5A7E3D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467A87-008A-F054-069C-2B276587E2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9567DF-6E7C-86ED-AC18-848F10B113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103583-FA1C-1386-9FD1-44A561492D8F}"/>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6" name="Footer Placeholder 5">
            <a:extLst>
              <a:ext uri="{FF2B5EF4-FFF2-40B4-BE49-F238E27FC236}">
                <a16:creationId xmlns:a16="http://schemas.microsoft.com/office/drawing/2014/main" id="{7D4B781A-75AD-E973-E22A-63A3F1B9E7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B873AB-3DF9-A49A-DD5B-4DC35C55E315}"/>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3196116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FA09E-EF0C-0D3A-E950-A942C6761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BD159A-F285-9276-66B4-14AD4DA8AF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079259-7090-6B76-12F8-E878DA6613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848EFE-814C-6D28-AD5F-EEAB92FD9988}"/>
              </a:ext>
            </a:extLst>
          </p:cNvPr>
          <p:cNvSpPr>
            <a:spLocks noGrp="1"/>
          </p:cNvSpPr>
          <p:nvPr>
            <p:ph type="dt" sz="half" idx="10"/>
          </p:nvPr>
        </p:nvSpPr>
        <p:spPr/>
        <p:txBody>
          <a:bodyPr/>
          <a:lstStyle/>
          <a:p>
            <a:fld id="{853EC026-98DC-43C5-9FB2-40E3B84C40AC}" type="datetimeFigureOut">
              <a:rPr lang="en-US" smtClean="0"/>
              <a:t>1/7/2026</a:t>
            </a:fld>
            <a:endParaRPr lang="en-US"/>
          </a:p>
        </p:txBody>
      </p:sp>
      <p:sp>
        <p:nvSpPr>
          <p:cNvPr id="6" name="Footer Placeholder 5">
            <a:extLst>
              <a:ext uri="{FF2B5EF4-FFF2-40B4-BE49-F238E27FC236}">
                <a16:creationId xmlns:a16="http://schemas.microsoft.com/office/drawing/2014/main" id="{41E353D1-5479-3DFE-7B15-B610F032CD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391161-726E-B134-AC1E-86DCB531DCB5}"/>
              </a:ext>
            </a:extLst>
          </p:cNvPr>
          <p:cNvSpPr>
            <a:spLocks noGrp="1"/>
          </p:cNvSpPr>
          <p:nvPr>
            <p:ph type="sldNum" sz="quarter" idx="12"/>
          </p:nvPr>
        </p:nvSpPr>
        <p:spPr/>
        <p:txBody>
          <a:bodyPr/>
          <a:lstStyle/>
          <a:p>
            <a:fld id="{D4DE759D-411B-4B2A-B41B-5C7EB2B19B46}" type="slidenum">
              <a:rPr lang="en-US" smtClean="0"/>
              <a:t>‹#›</a:t>
            </a:fld>
            <a:endParaRPr lang="en-US"/>
          </a:p>
        </p:txBody>
      </p:sp>
    </p:spTree>
    <p:extLst>
      <p:ext uri="{BB962C8B-B14F-4D97-AF65-F5344CB8AC3E}">
        <p14:creationId xmlns:p14="http://schemas.microsoft.com/office/powerpoint/2010/main" val="426262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385D98-F19A-3CCA-FAA0-AD0796F40E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095AB7-938B-0ACB-A0A7-D1317CE541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1D4966-37DF-C6DD-3C48-7796567E5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3EC026-98DC-43C5-9FB2-40E3B84C40AC}" type="datetimeFigureOut">
              <a:rPr lang="en-US" smtClean="0"/>
              <a:t>1/7/2026</a:t>
            </a:fld>
            <a:endParaRPr lang="en-US"/>
          </a:p>
        </p:txBody>
      </p:sp>
      <p:sp>
        <p:nvSpPr>
          <p:cNvPr id="5" name="Footer Placeholder 4">
            <a:extLst>
              <a:ext uri="{FF2B5EF4-FFF2-40B4-BE49-F238E27FC236}">
                <a16:creationId xmlns:a16="http://schemas.microsoft.com/office/drawing/2014/main" id="{2880FCD2-2677-7CF9-7C44-1092D0EBCE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2A18AC4-21B5-65D8-B05C-904D146676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DE759D-411B-4B2A-B41B-5C7EB2B19B46}" type="slidenum">
              <a:rPr lang="en-US" smtClean="0"/>
              <a:t>‹#›</a:t>
            </a:fld>
            <a:endParaRPr lang="en-US"/>
          </a:p>
        </p:txBody>
      </p:sp>
    </p:spTree>
    <p:extLst>
      <p:ext uri="{BB962C8B-B14F-4D97-AF65-F5344CB8AC3E}">
        <p14:creationId xmlns:p14="http://schemas.microsoft.com/office/powerpoint/2010/main" val="220377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55713-110C-B51C-0AFF-90204998C32D}"/>
              </a:ext>
            </a:extLst>
          </p:cNvPr>
          <p:cNvSpPr>
            <a:spLocks noGrp="1"/>
          </p:cNvSpPr>
          <p:nvPr>
            <p:ph type="ctrTitle"/>
          </p:nvPr>
        </p:nvSpPr>
        <p:spPr/>
        <p:txBody>
          <a:bodyPr/>
          <a:lstStyle/>
          <a:p>
            <a:r>
              <a:rPr lang="en-US" dirty="0"/>
              <a:t>History Taking</a:t>
            </a:r>
          </a:p>
        </p:txBody>
      </p:sp>
      <p:sp>
        <p:nvSpPr>
          <p:cNvPr id="3" name="Subtitle 2">
            <a:extLst>
              <a:ext uri="{FF2B5EF4-FFF2-40B4-BE49-F238E27FC236}">
                <a16:creationId xmlns:a16="http://schemas.microsoft.com/office/drawing/2014/main" id="{71CAF48F-8C4A-E9CA-F29A-E9B150E3F94F}"/>
              </a:ext>
            </a:extLst>
          </p:cNvPr>
          <p:cNvSpPr>
            <a:spLocks noGrp="1"/>
          </p:cNvSpPr>
          <p:nvPr>
            <p:ph type="subTitle" idx="1"/>
          </p:nvPr>
        </p:nvSpPr>
        <p:spPr>
          <a:xfrm>
            <a:off x="1524000" y="3602038"/>
            <a:ext cx="9144000" cy="1952096"/>
          </a:xfrm>
        </p:spPr>
        <p:txBody>
          <a:bodyPr>
            <a:normAutofit fontScale="70000" lnSpcReduction="20000"/>
          </a:bodyPr>
          <a:lstStyle/>
          <a:p>
            <a:pPr fontAlgn="base"/>
            <a:r>
              <a:rPr lang="en-US" dirty="0"/>
              <a:t>Marissa Drake, CNP, DNP, FNP​​</a:t>
            </a:r>
          </a:p>
          <a:p>
            <a:pPr fontAlgn="base"/>
            <a:r>
              <a:rPr lang="en-US" dirty="0"/>
              <a:t>Community Faculty​​</a:t>
            </a:r>
          </a:p>
          <a:p>
            <a:pPr fontAlgn="base"/>
            <a:r>
              <a:rPr lang="en-US" dirty="0"/>
              <a:t>College of Nursing and Health Sciences​​</a:t>
            </a:r>
          </a:p>
          <a:p>
            <a:pPr fontAlgn="base"/>
            <a:r>
              <a:rPr lang="en-US" dirty="0"/>
              <a:t>Metropolitan State University​​</a:t>
            </a:r>
          </a:p>
          <a:p>
            <a:pPr fontAlgn="base"/>
            <a:r>
              <a:rPr lang="en-US" dirty="0"/>
              <a:t>St. Paul, MN</a:t>
            </a:r>
          </a:p>
          <a:p>
            <a:r>
              <a:rPr lang="en-US" dirty="0"/>
              <a:t>Some content adopted with permission from Dr. Kim Young Pfuhl</a:t>
            </a:r>
          </a:p>
        </p:txBody>
      </p:sp>
    </p:spTree>
    <p:extLst>
      <p:ext uri="{BB962C8B-B14F-4D97-AF65-F5344CB8AC3E}">
        <p14:creationId xmlns:p14="http://schemas.microsoft.com/office/powerpoint/2010/main" val="3641947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DBB0D-3E10-4F05-264D-74BB305A4186}"/>
              </a:ext>
            </a:extLst>
          </p:cNvPr>
          <p:cNvSpPr>
            <a:spLocks noGrp="1"/>
          </p:cNvSpPr>
          <p:nvPr>
            <p:ph type="title"/>
          </p:nvPr>
        </p:nvSpPr>
        <p:spPr/>
        <p:txBody>
          <a:bodyPr/>
          <a:lstStyle/>
          <a:p>
            <a:r>
              <a:rPr lang="en-US" dirty="0"/>
              <a:t>Subjective v. objective </a:t>
            </a:r>
          </a:p>
        </p:txBody>
      </p:sp>
      <p:sp>
        <p:nvSpPr>
          <p:cNvPr id="3" name="Content Placeholder 2">
            <a:extLst>
              <a:ext uri="{FF2B5EF4-FFF2-40B4-BE49-F238E27FC236}">
                <a16:creationId xmlns:a16="http://schemas.microsoft.com/office/drawing/2014/main" id="{E0857B75-409F-AD48-B21A-5AE58DAC6DA4}"/>
              </a:ext>
            </a:extLst>
          </p:cNvPr>
          <p:cNvSpPr>
            <a:spLocks noGrp="1"/>
          </p:cNvSpPr>
          <p:nvPr>
            <p:ph idx="1"/>
          </p:nvPr>
        </p:nvSpPr>
        <p:spPr/>
        <p:txBody>
          <a:bodyPr/>
          <a:lstStyle/>
          <a:p>
            <a:r>
              <a:rPr lang="en-US" dirty="0"/>
              <a:t>Pain</a:t>
            </a:r>
          </a:p>
          <a:p>
            <a:pPr lvl="1"/>
            <a:r>
              <a:rPr lang="en-US" dirty="0"/>
              <a:t>Pain is defined as whatever the patient says it is whenever the patient says it is occurring</a:t>
            </a:r>
          </a:p>
          <a:p>
            <a:pPr lvl="1"/>
            <a:r>
              <a:rPr lang="en-US" dirty="0"/>
              <a:t>Pain scales?</a:t>
            </a:r>
          </a:p>
          <a:p>
            <a:pPr lvl="1"/>
            <a:r>
              <a:rPr lang="en-US" dirty="0"/>
              <a:t>Usually included in subjective portion</a:t>
            </a:r>
          </a:p>
          <a:p>
            <a:pPr lvl="1"/>
            <a:r>
              <a:rPr lang="en-US" dirty="0"/>
              <a:t>“patient appears uncomfortable” “patient has difficulty getting on exam table” “patient is unable to sit”</a:t>
            </a:r>
          </a:p>
          <a:p>
            <a:pPr lvl="2"/>
            <a:r>
              <a:rPr lang="en-US" dirty="0"/>
              <a:t>Objective reports of pain, what the clinician is observing</a:t>
            </a:r>
          </a:p>
        </p:txBody>
      </p:sp>
    </p:spTree>
    <p:extLst>
      <p:ext uri="{BB962C8B-B14F-4D97-AF65-F5344CB8AC3E}">
        <p14:creationId xmlns:p14="http://schemas.microsoft.com/office/powerpoint/2010/main" val="275731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7043-C210-F1AB-4449-C6FCE0CA6750}"/>
              </a:ext>
            </a:extLst>
          </p:cNvPr>
          <p:cNvSpPr>
            <a:spLocks noGrp="1"/>
          </p:cNvSpPr>
          <p:nvPr>
            <p:ph type="title"/>
          </p:nvPr>
        </p:nvSpPr>
        <p:spPr/>
        <p:txBody>
          <a:bodyPr/>
          <a:lstStyle/>
          <a:p>
            <a:r>
              <a:rPr lang="en-US" dirty="0"/>
              <a:t>HPI Documentation</a:t>
            </a:r>
          </a:p>
        </p:txBody>
      </p:sp>
      <p:sp>
        <p:nvSpPr>
          <p:cNvPr id="3" name="Content Placeholder 2">
            <a:extLst>
              <a:ext uri="{FF2B5EF4-FFF2-40B4-BE49-F238E27FC236}">
                <a16:creationId xmlns:a16="http://schemas.microsoft.com/office/drawing/2014/main" id="{9175707C-E7C6-62BF-BDAA-1A23B061101C}"/>
              </a:ext>
            </a:extLst>
          </p:cNvPr>
          <p:cNvSpPr>
            <a:spLocks noGrp="1"/>
          </p:cNvSpPr>
          <p:nvPr>
            <p:ph idx="1"/>
          </p:nvPr>
        </p:nvSpPr>
        <p:spPr/>
        <p:txBody>
          <a:bodyPr/>
          <a:lstStyle/>
          <a:p>
            <a:r>
              <a:rPr lang="en-US" dirty="0"/>
              <a:t>You do not need to use full sentences</a:t>
            </a:r>
          </a:p>
          <a:p>
            <a:r>
              <a:rPr lang="en-US" dirty="0"/>
              <a:t>Document succinctly, communicate with as few words as possible, use medical terms</a:t>
            </a:r>
          </a:p>
          <a:p>
            <a:r>
              <a:rPr lang="en-US" dirty="0"/>
              <a:t>The goal is for another clinician that is reviewing your note to obtain the pertinent data as quickly as possible</a:t>
            </a:r>
          </a:p>
          <a:p>
            <a:r>
              <a:rPr lang="en-US" dirty="0"/>
              <a:t>Patients have full access to notes now (with few exceptions)</a:t>
            </a:r>
          </a:p>
        </p:txBody>
      </p:sp>
    </p:spTree>
    <p:extLst>
      <p:ext uri="{BB962C8B-B14F-4D97-AF65-F5344CB8AC3E}">
        <p14:creationId xmlns:p14="http://schemas.microsoft.com/office/powerpoint/2010/main" val="3656403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2ED8-4770-839E-B18B-FAAC8D3D4A06}"/>
              </a:ext>
            </a:extLst>
          </p:cNvPr>
          <p:cNvSpPr>
            <a:spLocks noGrp="1"/>
          </p:cNvSpPr>
          <p:nvPr>
            <p:ph type="title"/>
          </p:nvPr>
        </p:nvSpPr>
        <p:spPr/>
        <p:txBody>
          <a:bodyPr/>
          <a:lstStyle/>
          <a:p>
            <a:r>
              <a:rPr lang="en-US" dirty="0"/>
              <a:t>7 attributes of a symptom</a:t>
            </a:r>
          </a:p>
        </p:txBody>
      </p:sp>
      <p:sp>
        <p:nvSpPr>
          <p:cNvPr id="3" name="Content Placeholder 2">
            <a:extLst>
              <a:ext uri="{FF2B5EF4-FFF2-40B4-BE49-F238E27FC236}">
                <a16:creationId xmlns:a16="http://schemas.microsoft.com/office/drawing/2014/main" id="{EC266508-6F83-66C2-0DD6-1F0DB985EA4D}"/>
              </a:ext>
            </a:extLst>
          </p:cNvPr>
          <p:cNvSpPr>
            <a:spLocks noGrp="1"/>
          </p:cNvSpPr>
          <p:nvPr>
            <p:ph idx="1"/>
          </p:nvPr>
        </p:nvSpPr>
        <p:spPr/>
        <p:txBody>
          <a:bodyPr/>
          <a:lstStyle/>
          <a:p>
            <a:r>
              <a:rPr lang="en-US" dirty="0"/>
              <a:t>O: onset</a:t>
            </a:r>
          </a:p>
          <a:p>
            <a:r>
              <a:rPr lang="en-US" dirty="0"/>
              <a:t>L: location</a:t>
            </a:r>
          </a:p>
          <a:p>
            <a:r>
              <a:rPr lang="en-US" dirty="0"/>
              <a:t>D: duration</a:t>
            </a:r>
          </a:p>
          <a:p>
            <a:r>
              <a:rPr lang="en-US" dirty="0"/>
              <a:t>C: Character</a:t>
            </a:r>
          </a:p>
          <a:p>
            <a:r>
              <a:rPr lang="en-US" dirty="0"/>
              <a:t>A: aggravating/alleviating factors</a:t>
            </a:r>
          </a:p>
          <a:p>
            <a:r>
              <a:rPr lang="en-US" dirty="0"/>
              <a:t>R: related symptoms</a:t>
            </a:r>
          </a:p>
          <a:p>
            <a:r>
              <a:rPr lang="en-US" dirty="0"/>
              <a:t>T: tried treatments</a:t>
            </a:r>
          </a:p>
          <a:p>
            <a:r>
              <a:rPr lang="en-US" dirty="0"/>
              <a:t>S: severity of symptoms</a:t>
            </a:r>
          </a:p>
        </p:txBody>
      </p:sp>
    </p:spTree>
    <p:extLst>
      <p:ext uri="{BB962C8B-B14F-4D97-AF65-F5344CB8AC3E}">
        <p14:creationId xmlns:p14="http://schemas.microsoft.com/office/powerpoint/2010/main" val="333585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4C0D2-E622-099B-427C-AE7D67BD4315}"/>
              </a:ext>
            </a:extLst>
          </p:cNvPr>
          <p:cNvSpPr>
            <a:spLocks noGrp="1"/>
          </p:cNvSpPr>
          <p:nvPr>
            <p:ph type="title"/>
          </p:nvPr>
        </p:nvSpPr>
        <p:spPr/>
        <p:txBody>
          <a:bodyPr/>
          <a:lstStyle/>
          <a:p>
            <a:r>
              <a:rPr lang="en-US" dirty="0"/>
              <a:t>OLDCARTS</a:t>
            </a:r>
          </a:p>
        </p:txBody>
      </p:sp>
      <p:sp>
        <p:nvSpPr>
          <p:cNvPr id="3" name="Content Placeholder 2">
            <a:extLst>
              <a:ext uri="{FF2B5EF4-FFF2-40B4-BE49-F238E27FC236}">
                <a16:creationId xmlns:a16="http://schemas.microsoft.com/office/drawing/2014/main" id="{C57D1AAF-2241-EF20-FA52-F56BA0632172}"/>
              </a:ext>
            </a:extLst>
          </p:cNvPr>
          <p:cNvSpPr>
            <a:spLocks noGrp="1"/>
          </p:cNvSpPr>
          <p:nvPr>
            <p:ph idx="1"/>
          </p:nvPr>
        </p:nvSpPr>
        <p:spPr/>
        <p:txBody>
          <a:bodyPr vert="horz" lIns="91440" tIns="45720" rIns="91440" bIns="45720" rtlCol="0" anchor="t">
            <a:normAutofit fontScale="92500" lnSpcReduction="10000"/>
          </a:bodyPr>
          <a:lstStyle/>
          <a:p>
            <a:r>
              <a:rPr lang="en-US" dirty="0"/>
              <a:t>Onset: when did the symptom start</a:t>
            </a:r>
          </a:p>
          <a:p>
            <a:r>
              <a:rPr lang="en-US" dirty="0"/>
              <a:t>Location: where is the symptom located?</a:t>
            </a:r>
          </a:p>
          <a:p>
            <a:r>
              <a:rPr lang="en-US" dirty="0"/>
              <a:t>Duration: how long does the symptom last?</a:t>
            </a:r>
          </a:p>
          <a:p>
            <a:r>
              <a:rPr lang="en-US" dirty="0"/>
              <a:t>Character: what does the symptom feel like (sharp, dull, aching, </a:t>
            </a:r>
            <a:r>
              <a:rPr lang="en-US" dirty="0" err="1"/>
              <a:t>etc</a:t>
            </a:r>
            <a:r>
              <a:rPr lang="en-US" dirty="0"/>
              <a:t>)</a:t>
            </a:r>
          </a:p>
          <a:p>
            <a:r>
              <a:rPr lang="en-US" dirty="0"/>
              <a:t>Aggravating/alleviating factors: what makes the symptom better or worse?</a:t>
            </a:r>
          </a:p>
          <a:p>
            <a:r>
              <a:rPr lang="en-US" dirty="0"/>
              <a:t>Related symptoms: what other symptoms are associated with this illness/pertinent ROS</a:t>
            </a:r>
          </a:p>
          <a:p>
            <a:r>
              <a:rPr lang="en-US" dirty="0"/>
              <a:t>Tried treatment: what have you tried?</a:t>
            </a:r>
          </a:p>
          <a:p>
            <a:r>
              <a:rPr lang="en-US" dirty="0"/>
              <a:t>Severity: how intense is the symptom</a:t>
            </a:r>
          </a:p>
        </p:txBody>
      </p:sp>
    </p:spTree>
    <p:extLst>
      <p:ext uri="{BB962C8B-B14F-4D97-AF65-F5344CB8AC3E}">
        <p14:creationId xmlns:p14="http://schemas.microsoft.com/office/powerpoint/2010/main" val="81372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3793A-3B4F-B19C-8CC4-8150950465FF}"/>
              </a:ext>
            </a:extLst>
          </p:cNvPr>
          <p:cNvSpPr>
            <a:spLocks noGrp="1"/>
          </p:cNvSpPr>
          <p:nvPr>
            <p:ph type="title"/>
          </p:nvPr>
        </p:nvSpPr>
        <p:spPr/>
        <p:txBody>
          <a:bodyPr/>
          <a:lstStyle/>
          <a:p>
            <a:r>
              <a:rPr lang="en-US" dirty="0"/>
              <a:t>Case Study</a:t>
            </a:r>
          </a:p>
        </p:txBody>
      </p:sp>
      <p:sp>
        <p:nvSpPr>
          <p:cNvPr id="3" name="Content Placeholder 2">
            <a:extLst>
              <a:ext uri="{FF2B5EF4-FFF2-40B4-BE49-F238E27FC236}">
                <a16:creationId xmlns:a16="http://schemas.microsoft.com/office/drawing/2014/main" id="{66792795-3191-33B6-89AC-B0B74215FC10}"/>
              </a:ext>
            </a:extLst>
          </p:cNvPr>
          <p:cNvSpPr>
            <a:spLocks noGrp="1"/>
          </p:cNvSpPr>
          <p:nvPr>
            <p:ph idx="1"/>
          </p:nvPr>
        </p:nvSpPr>
        <p:spPr>
          <a:xfrm>
            <a:off x="838199" y="1405467"/>
            <a:ext cx="5113867" cy="4771496"/>
          </a:xfrm>
        </p:spPr>
        <p:txBody>
          <a:bodyPr>
            <a:normAutofit fontScale="70000" lnSpcReduction="20000"/>
          </a:bodyPr>
          <a:lstStyle/>
          <a:p>
            <a:r>
              <a:rPr lang="en-US" sz="3100" dirty="0"/>
              <a:t>Mr. Green is a 45-year-old male,</a:t>
            </a:r>
            <a:br>
              <a:rPr lang="en-US" sz="3100" dirty="0">
                <a:effectLst/>
              </a:rPr>
            </a:br>
            <a:r>
              <a:rPr lang="en-US" sz="3100" dirty="0"/>
              <a:t>he reports feeling bad for about a</a:t>
            </a:r>
            <a:br>
              <a:rPr lang="en-US" sz="3100" dirty="0">
                <a:effectLst/>
              </a:rPr>
            </a:br>
            <a:r>
              <a:rPr lang="en-US" sz="3100" dirty="0"/>
              <a:t>week now. He states that he has</a:t>
            </a:r>
            <a:br>
              <a:rPr lang="en-US" sz="3100" dirty="0">
                <a:effectLst/>
              </a:rPr>
            </a:br>
            <a:r>
              <a:rPr lang="en-US" sz="3100" dirty="0"/>
              <a:t>a runny nose and sometimes has</a:t>
            </a:r>
            <a:br>
              <a:rPr lang="en-US" sz="3100" dirty="0">
                <a:effectLst/>
              </a:rPr>
            </a:br>
            <a:r>
              <a:rPr lang="en-US" sz="3100" dirty="0"/>
              <a:t>a dry cough and headache. He</a:t>
            </a:r>
            <a:br>
              <a:rPr lang="en-US" sz="3100" dirty="0">
                <a:effectLst/>
              </a:rPr>
            </a:br>
            <a:r>
              <a:rPr lang="en-US" sz="3100" dirty="0"/>
              <a:t>has felt warm but hasn’t taken</a:t>
            </a:r>
            <a:br>
              <a:rPr lang="en-US" sz="3100" dirty="0">
                <a:effectLst/>
              </a:rPr>
            </a:br>
            <a:r>
              <a:rPr lang="en-US" sz="3100" dirty="0"/>
              <a:t>his temperature. He denies any</a:t>
            </a:r>
            <a:br>
              <a:rPr lang="en-US" sz="3100" dirty="0">
                <a:effectLst/>
              </a:rPr>
            </a:br>
            <a:r>
              <a:rPr lang="en-US" sz="3100" dirty="0"/>
              <a:t>nausea/vomiting/diarrhea. He</a:t>
            </a:r>
            <a:br>
              <a:rPr lang="en-US" sz="3100" dirty="0">
                <a:effectLst/>
              </a:rPr>
            </a:br>
            <a:r>
              <a:rPr lang="en-US" sz="3100" dirty="0"/>
              <a:t>reports a decreased appetite. He</a:t>
            </a:r>
            <a:br>
              <a:rPr lang="en-US" sz="3100" dirty="0">
                <a:effectLst/>
              </a:rPr>
            </a:br>
            <a:r>
              <a:rPr lang="en-US" sz="3100" dirty="0"/>
              <a:t>has been around people at work</a:t>
            </a:r>
            <a:br>
              <a:rPr lang="en-US" sz="3100" dirty="0">
                <a:effectLst/>
              </a:rPr>
            </a:br>
            <a:r>
              <a:rPr lang="en-US" sz="3100" dirty="0"/>
              <a:t>that have had the flu recently. No</a:t>
            </a:r>
            <a:br>
              <a:rPr lang="en-US" sz="3100" dirty="0">
                <a:effectLst/>
              </a:rPr>
            </a:br>
            <a:r>
              <a:rPr lang="en-US" sz="3100" dirty="0"/>
              <a:t>home treatment has been done.</a:t>
            </a:r>
            <a:br>
              <a:rPr lang="en-US" sz="3100" dirty="0">
                <a:effectLst/>
              </a:rPr>
            </a:br>
            <a:r>
              <a:rPr lang="en-US" sz="3100" dirty="0"/>
              <a:t>These symptoms have been</a:t>
            </a:r>
            <a:br>
              <a:rPr lang="en-US" sz="3100" dirty="0">
                <a:effectLst/>
              </a:rPr>
            </a:br>
            <a:r>
              <a:rPr lang="en-US" sz="3100" dirty="0"/>
              <a:t>constant, and all day/night are</a:t>
            </a:r>
            <a:br>
              <a:rPr lang="en-US" sz="3100" dirty="0">
                <a:effectLst/>
              </a:rPr>
            </a:br>
            <a:r>
              <a:rPr lang="en-US" sz="3100" dirty="0"/>
              <a:t>worsening the last several days.</a:t>
            </a:r>
            <a:br>
              <a:rPr lang="en-US" sz="3100" dirty="0">
                <a:effectLst/>
              </a:rPr>
            </a:br>
            <a:r>
              <a:rPr lang="en-US" sz="3100" dirty="0"/>
              <a:t>He rates them as moderate.</a:t>
            </a:r>
            <a:br>
              <a:rPr lang="en-US" sz="3100" dirty="0">
                <a:effectLst/>
              </a:rPr>
            </a:br>
            <a:r>
              <a:rPr lang="en-US" sz="3100" dirty="0"/>
              <a:t>Nothing makes it better or worse.</a:t>
            </a:r>
            <a:br>
              <a:rPr lang="en-US" dirty="0">
                <a:effectLst/>
              </a:rPr>
            </a:br>
            <a:br>
              <a:rPr lang="en-US" dirty="0"/>
            </a:br>
            <a:endParaRPr lang="en-US" dirty="0"/>
          </a:p>
        </p:txBody>
      </p:sp>
      <p:sp>
        <p:nvSpPr>
          <p:cNvPr id="4" name="TextBox 3">
            <a:extLst>
              <a:ext uri="{FF2B5EF4-FFF2-40B4-BE49-F238E27FC236}">
                <a16:creationId xmlns:a16="http://schemas.microsoft.com/office/drawing/2014/main" id="{9909FC81-5FBC-ABF4-4CFC-519D3CB9D87D}"/>
              </a:ext>
            </a:extLst>
          </p:cNvPr>
          <p:cNvSpPr txBox="1"/>
          <p:nvPr/>
        </p:nvSpPr>
        <p:spPr>
          <a:xfrm>
            <a:off x="5952067" y="1405467"/>
            <a:ext cx="5113866" cy="4801314"/>
          </a:xfrm>
          <a:prstGeom prst="rect">
            <a:avLst/>
          </a:prstGeom>
          <a:noFill/>
        </p:spPr>
        <p:txBody>
          <a:bodyPr wrap="square" rtlCol="0">
            <a:spAutoFit/>
          </a:bodyPr>
          <a:lstStyle/>
          <a:p>
            <a:r>
              <a:rPr lang="en-US" sz="2400" dirty="0"/>
              <a:t>• CC: Cold symptoms/URI</a:t>
            </a:r>
            <a:br>
              <a:rPr lang="en-US" sz="2400" dirty="0">
                <a:effectLst/>
              </a:rPr>
            </a:br>
            <a:r>
              <a:rPr lang="en-US" sz="2400" dirty="0"/>
              <a:t>• Onset – 1 week</a:t>
            </a:r>
            <a:br>
              <a:rPr lang="en-US" sz="2400" dirty="0">
                <a:effectLst/>
              </a:rPr>
            </a:br>
            <a:r>
              <a:rPr lang="en-US" sz="2400" dirty="0"/>
              <a:t>• Duration - constant</a:t>
            </a:r>
            <a:br>
              <a:rPr lang="en-US" sz="2400" dirty="0">
                <a:effectLst/>
              </a:rPr>
            </a:br>
            <a:r>
              <a:rPr lang="en-US" sz="2400" dirty="0"/>
              <a:t>• Location – head, chest</a:t>
            </a:r>
            <a:br>
              <a:rPr lang="en-US" sz="2400" dirty="0">
                <a:effectLst/>
              </a:rPr>
            </a:br>
            <a:r>
              <a:rPr lang="en-US" sz="2400" dirty="0"/>
              <a:t>• Characteristics – runny nose, dry</a:t>
            </a:r>
            <a:br>
              <a:rPr lang="en-US" sz="2400" dirty="0">
                <a:effectLst/>
              </a:rPr>
            </a:br>
            <a:r>
              <a:rPr lang="en-US" sz="2400" dirty="0"/>
              <a:t>cough, headache</a:t>
            </a:r>
            <a:br>
              <a:rPr lang="en-US" sz="2400" dirty="0">
                <a:effectLst/>
              </a:rPr>
            </a:br>
            <a:r>
              <a:rPr lang="en-US" sz="2400" dirty="0"/>
              <a:t>• Aggravating/alleviating factors - nothing</a:t>
            </a:r>
            <a:br>
              <a:rPr lang="en-US" sz="2400" dirty="0">
                <a:effectLst/>
              </a:rPr>
            </a:br>
            <a:r>
              <a:rPr lang="en-US" sz="2400" dirty="0"/>
              <a:t>• related symptoms- runny nose, dry cough, headache, no </a:t>
            </a:r>
            <a:r>
              <a:rPr lang="en-US" sz="2400"/>
              <a:t>GI symptoms</a:t>
            </a:r>
            <a:br>
              <a:rPr lang="en-US" sz="2400" dirty="0">
                <a:effectLst/>
              </a:rPr>
            </a:br>
            <a:r>
              <a:rPr lang="en-US" sz="2400" dirty="0"/>
              <a:t>• treatment- none tried</a:t>
            </a:r>
            <a:br>
              <a:rPr lang="en-US" sz="2400" dirty="0">
                <a:effectLst/>
              </a:rPr>
            </a:br>
            <a:r>
              <a:rPr lang="en-US" sz="2400" dirty="0"/>
              <a:t>• Severity - moderate</a:t>
            </a:r>
            <a:endParaRPr lang="en-US" sz="2400" dirty="0">
              <a:effectLst/>
            </a:endParaRPr>
          </a:p>
          <a:p>
            <a:endParaRPr lang="en-US" dirty="0"/>
          </a:p>
        </p:txBody>
      </p:sp>
    </p:spTree>
    <p:extLst>
      <p:ext uri="{BB962C8B-B14F-4D97-AF65-F5344CB8AC3E}">
        <p14:creationId xmlns:p14="http://schemas.microsoft.com/office/powerpoint/2010/main" val="2369054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EB651-98F6-BE59-9B1A-719AC34DFE13}"/>
              </a:ext>
            </a:extLst>
          </p:cNvPr>
          <p:cNvSpPr>
            <a:spLocks noGrp="1"/>
          </p:cNvSpPr>
          <p:nvPr>
            <p:ph type="title"/>
          </p:nvPr>
        </p:nvSpPr>
        <p:spPr/>
        <p:txBody>
          <a:bodyPr/>
          <a:lstStyle/>
          <a:p>
            <a:r>
              <a:rPr lang="en-US" dirty="0"/>
              <a:t>The timeline history</a:t>
            </a:r>
          </a:p>
        </p:txBody>
      </p:sp>
      <p:sp>
        <p:nvSpPr>
          <p:cNvPr id="3" name="Content Placeholder 2">
            <a:extLst>
              <a:ext uri="{FF2B5EF4-FFF2-40B4-BE49-F238E27FC236}">
                <a16:creationId xmlns:a16="http://schemas.microsoft.com/office/drawing/2014/main" id="{0F1350C7-99D5-8588-CF7C-D539B3C53287}"/>
              </a:ext>
            </a:extLst>
          </p:cNvPr>
          <p:cNvSpPr>
            <a:spLocks noGrp="1"/>
          </p:cNvSpPr>
          <p:nvPr>
            <p:ph idx="1"/>
          </p:nvPr>
        </p:nvSpPr>
        <p:spPr/>
        <p:txBody>
          <a:bodyPr>
            <a:normAutofit fontScale="92500" lnSpcReduction="10000"/>
          </a:bodyPr>
          <a:lstStyle/>
          <a:p>
            <a:r>
              <a:rPr lang="en-US" dirty="0"/>
              <a:t>Can be useful to establish timeline in acute illness- especially when there are multiple symptoms going on</a:t>
            </a:r>
          </a:p>
          <a:p>
            <a:r>
              <a:rPr lang="en-US" dirty="0"/>
              <a:t>Might be used in conjunction with OLDCARTS</a:t>
            </a:r>
          </a:p>
          <a:p>
            <a:r>
              <a:rPr lang="en-US" dirty="0"/>
              <a:t>Example: URI</a:t>
            </a:r>
          </a:p>
          <a:p>
            <a:pPr lvl="1"/>
            <a:r>
              <a:rPr lang="en-US" dirty="0"/>
              <a:t>When did it start?</a:t>
            </a:r>
          </a:p>
          <a:p>
            <a:pPr lvl="1"/>
            <a:r>
              <a:rPr lang="en-US" dirty="0"/>
              <a:t>How did it progress?</a:t>
            </a:r>
          </a:p>
          <a:p>
            <a:pPr lvl="1"/>
            <a:r>
              <a:rPr lang="en-US" dirty="0"/>
              <a:t>Is it getting better, worse, or staying the same?</a:t>
            </a:r>
          </a:p>
          <a:p>
            <a:pPr lvl="1"/>
            <a:r>
              <a:rPr lang="en-US" dirty="0"/>
              <a:t>What are the most bothersome symptoms currently?</a:t>
            </a:r>
          </a:p>
          <a:p>
            <a:pPr lvl="1"/>
            <a:r>
              <a:rPr lang="en-US" dirty="0"/>
              <a:t>Symptoms started 3d ago with fever, sore throat, and cough.  TMAX 100.2, last fever was yesterday morning.  Cough is productive, denies wheezing, shortness or breath, chest pain.  Sore throat has now resolved but cough continues to be bothersome.  Had chills with fever yesterday, now resolved.</a:t>
            </a:r>
          </a:p>
        </p:txBody>
      </p:sp>
    </p:spTree>
    <p:extLst>
      <p:ext uri="{BB962C8B-B14F-4D97-AF65-F5344CB8AC3E}">
        <p14:creationId xmlns:p14="http://schemas.microsoft.com/office/powerpoint/2010/main" val="3594261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CC06F-DBAC-4743-B03F-700061685AC7}"/>
              </a:ext>
            </a:extLst>
          </p:cNvPr>
          <p:cNvSpPr>
            <a:spLocks noGrp="1"/>
          </p:cNvSpPr>
          <p:nvPr>
            <p:ph type="title"/>
          </p:nvPr>
        </p:nvSpPr>
        <p:spPr/>
        <p:txBody>
          <a:bodyPr/>
          <a:lstStyle/>
          <a:p>
            <a:r>
              <a:rPr lang="en-US" dirty="0"/>
              <a:t>The follow up visit</a:t>
            </a:r>
          </a:p>
        </p:txBody>
      </p:sp>
      <p:sp>
        <p:nvSpPr>
          <p:cNvPr id="3" name="Content Placeholder 2">
            <a:extLst>
              <a:ext uri="{FF2B5EF4-FFF2-40B4-BE49-F238E27FC236}">
                <a16:creationId xmlns:a16="http://schemas.microsoft.com/office/drawing/2014/main" id="{5C0DAE9D-73B4-178E-A67B-238098D678B7}"/>
              </a:ext>
            </a:extLst>
          </p:cNvPr>
          <p:cNvSpPr>
            <a:spLocks noGrp="1"/>
          </p:cNvSpPr>
          <p:nvPr>
            <p:ph idx="1"/>
          </p:nvPr>
        </p:nvSpPr>
        <p:spPr/>
        <p:txBody>
          <a:bodyPr/>
          <a:lstStyle/>
          <a:p>
            <a:r>
              <a:rPr lang="en-US" dirty="0"/>
              <a:t>During chart review, prepare your interval history:</a:t>
            </a:r>
          </a:p>
          <a:p>
            <a:r>
              <a:rPr lang="en-US" dirty="0"/>
              <a:t>Interval history: Pt here today for f/u of DM2.  Last visit 3mo ago A1C 8.6%, pt educated on exercise and diet change and metformin XR increased from 500mg daily to 1,000mg BID.  Advised f/u in 3mo.</a:t>
            </a:r>
          </a:p>
          <a:p>
            <a:r>
              <a:rPr lang="en-US" dirty="0"/>
              <a:t>Update today: pt reports home glucose readings have been 70-80s in the morning, no readings above 200.  Tolerating increased dose metformin, no diarrhea.  Notes he has lost 5lb, started walking 30min daily.  A1C today 7.1%.</a:t>
            </a:r>
          </a:p>
        </p:txBody>
      </p:sp>
    </p:spTree>
    <p:extLst>
      <p:ext uri="{BB962C8B-B14F-4D97-AF65-F5344CB8AC3E}">
        <p14:creationId xmlns:p14="http://schemas.microsoft.com/office/powerpoint/2010/main" val="73859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C4B5-FE66-9BD6-C2B8-04C072F7DA86}"/>
              </a:ext>
            </a:extLst>
          </p:cNvPr>
          <p:cNvSpPr>
            <a:spLocks noGrp="1"/>
          </p:cNvSpPr>
          <p:nvPr>
            <p:ph type="title"/>
          </p:nvPr>
        </p:nvSpPr>
        <p:spPr/>
        <p:txBody>
          <a:bodyPr/>
          <a:lstStyle/>
          <a:p>
            <a:r>
              <a:rPr lang="en-US" dirty="0"/>
              <a:t>ROS- review of systems</a:t>
            </a:r>
          </a:p>
        </p:txBody>
      </p:sp>
      <p:sp>
        <p:nvSpPr>
          <p:cNvPr id="3" name="Content Placeholder 2">
            <a:extLst>
              <a:ext uri="{FF2B5EF4-FFF2-40B4-BE49-F238E27FC236}">
                <a16:creationId xmlns:a16="http://schemas.microsoft.com/office/drawing/2014/main" id="{50EBFCB1-D6BA-48B9-B19C-1A079C00FAC4}"/>
              </a:ext>
            </a:extLst>
          </p:cNvPr>
          <p:cNvSpPr>
            <a:spLocks noGrp="1"/>
          </p:cNvSpPr>
          <p:nvPr>
            <p:ph idx="1"/>
          </p:nvPr>
        </p:nvSpPr>
        <p:spPr>
          <a:xfrm>
            <a:off x="838200" y="1456267"/>
            <a:ext cx="10515600" cy="4720696"/>
          </a:xfrm>
        </p:spPr>
        <p:txBody>
          <a:bodyPr>
            <a:normAutofit fontScale="70000" lnSpcReduction="20000"/>
          </a:bodyPr>
          <a:lstStyle/>
          <a:p>
            <a:r>
              <a:rPr lang="en-US" dirty="0"/>
              <a:t>Subjective data from the patient, not your exam</a:t>
            </a:r>
          </a:p>
          <a:p>
            <a:r>
              <a:rPr lang="en-US" dirty="0"/>
              <a:t>Document as ‘positive for’ or ‘negative for’</a:t>
            </a:r>
          </a:p>
          <a:p>
            <a:r>
              <a:rPr lang="en-US" dirty="0">
                <a:solidFill>
                  <a:srgbClr val="CC0000"/>
                </a:solidFill>
              </a:rPr>
              <a:t>Constitutional- negative for fever, chills, weight loss</a:t>
            </a:r>
          </a:p>
          <a:p>
            <a:r>
              <a:rPr lang="en-US" dirty="0">
                <a:solidFill>
                  <a:srgbClr val="CC0000"/>
                </a:solidFill>
              </a:rPr>
              <a:t>HEENT- negative for vision changes, ear pain, rhinitis, throat pain</a:t>
            </a:r>
          </a:p>
          <a:p>
            <a:r>
              <a:rPr lang="en-US" dirty="0">
                <a:solidFill>
                  <a:srgbClr val="CC0000"/>
                </a:solidFill>
              </a:rPr>
              <a:t>Resp- POSITIVE for cough. negative for wheezing, or shortness of breath</a:t>
            </a:r>
          </a:p>
          <a:p>
            <a:r>
              <a:rPr lang="en-US" dirty="0">
                <a:solidFill>
                  <a:srgbClr val="CC0000"/>
                </a:solidFill>
              </a:rPr>
              <a:t>CV- negative for chest pain, palpitations, presyncope</a:t>
            </a:r>
          </a:p>
          <a:p>
            <a:r>
              <a:rPr lang="en-US" dirty="0">
                <a:solidFill>
                  <a:srgbClr val="CC0000"/>
                </a:solidFill>
              </a:rPr>
              <a:t>Breast- negative for breast tenderness</a:t>
            </a:r>
          </a:p>
          <a:p>
            <a:r>
              <a:rPr lang="en-US" dirty="0">
                <a:solidFill>
                  <a:srgbClr val="CC0000"/>
                </a:solidFill>
              </a:rPr>
              <a:t>Abdomen- POSITIVE for intermittent constipation.  Negative for abdominal pain, nausea, or diarrhea</a:t>
            </a:r>
          </a:p>
          <a:p>
            <a:r>
              <a:rPr lang="en-US" dirty="0">
                <a:solidFill>
                  <a:srgbClr val="CC0000"/>
                </a:solidFill>
              </a:rPr>
              <a:t>GU- negative for dysuria or vaginal discharge</a:t>
            </a:r>
          </a:p>
          <a:p>
            <a:r>
              <a:rPr lang="en-US" dirty="0">
                <a:solidFill>
                  <a:srgbClr val="CC0000"/>
                </a:solidFill>
              </a:rPr>
              <a:t>MSK- negative for joint or muscle pain</a:t>
            </a:r>
          </a:p>
          <a:p>
            <a:r>
              <a:rPr lang="en-US" dirty="0">
                <a:solidFill>
                  <a:srgbClr val="CC0000"/>
                </a:solidFill>
              </a:rPr>
              <a:t>Neuro- POSITIVE for intermittent headaches.  Negative for vision changes or </a:t>
            </a:r>
            <a:r>
              <a:rPr lang="en-US" dirty="0" err="1">
                <a:solidFill>
                  <a:srgbClr val="CC0000"/>
                </a:solidFill>
              </a:rPr>
              <a:t>paresthesias</a:t>
            </a:r>
            <a:r>
              <a:rPr lang="en-US" dirty="0">
                <a:solidFill>
                  <a:srgbClr val="CC0000"/>
                </a:solidFill>
              </a:rPr>
              <a:t> </a:t>
            </a:r>
          </a:p>
          <a:p>
            <a:r>
              <a:rPr lang="en-US" dirty="0">
                <a:solidFill>
                  <a:srgbClr val="CC0000"/>
                </a:solidFill>
              </a:rPr>
              <a:t>Skin- negative for rash</a:t>
            </a:r>
          </a:p>
          <a:p>
            <a:r>
              <a:rPr lang="en-US" dirty="0">
                <a:solidFill>
                  <a:srgbClr val="CC0000"/>
                </a:solidFill>
              </a:rPr>
              <a:t>Psych- negative for mood changes</a:t>
            </a:r>
          </a:p>
          <a:p>
            <a:endParaRPr lang="en-US" dirty="0"/>
          </a:p>
        </p:txBody>
      </p:sp>
    </p:spTree>
    <p:extLst>
      <p:ext uri="{BB962C8B-B14F-4D97-AF65-F5344CB8AC3E}">
        <p14:creationId xmlns:p14="http://schemas.microsoft.com/office/powerpoint/2010/main" val="2972929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15CAD-BBAC-9998-A29C-646B6B967235}"/>
              </a:ext>
            </a:extLst>
          </p:cNvPr>
          <p:cNvSpPr>
            <a:spLocks noGrp="1"/>
          </p:cNvSpPr>
          <p:nvPr>
            <p:ph type="title"/>
          </p:nvPr>
        </p:nvSpPr>
        <p:spPr/>
        <p:txBody>
          <a:bodyPr/>
          <a:lstStyle/>
          <a:p>
            <a:r>
              <a:rPr lang="en-US" dirty="0"/>
              <a:t>ROS</a:t>
            </a:r>
          </a:p>
        </p:txBody>
      </p:sp>
      <p:sp>
        <p:nvSpPr>
          <p:cNvPr id="3" name="Content Placeholder 2">
            <a:extLst>
              <a:ext uri="{FF2B5EF4-FFF2-40B4-BE49-F238E27FC236}">
                <a16:creationId xmlns:a16="http://schemas.microsoft.com/office/drawing/2014/main" id="{331AFD3D-FE7F-17A8-C435-119F76CE0365}"/>
              </a:ext>
            </a:extLst>
          </p:cNvPr>
          <p:cNvSpPr>
            <a:spLocks noGrp="1"/>
          </p:cNvSpPr>
          <p:nvPr>
            <p:ph idx="1"/>
          </p:nvPr>
        </p:nvSpPr>
        <p:spPr/>
        <p:txBody>
          <a:bodyPr/>
          <a:lstStyle/>
          <a:p>
            <a:r>
              <a:rPr lang="en-US" dirty="0"/>
              <a:t>Comprehensive (physical, preop) v. focused (acute or f/u visit)</a:t>
            </a:r>
          </a:p>
          <a:p>
            <a:r>
              <a:rPr lang="en-US" dirty="0"/>
              <a:t>You will not review every system at every visit, only what is pertinent to the visit</a:t>
            </a:r>
          </a:p>
          <a:p>
            <a:r>
              <a:rPr lang="en-US" dirty="0"/>
              <a:t>Only document information you have obtained</a:t>
            </a:r>
          </a:p>
          <a:p>
            <a:pPr lvl="1"/>
            <a:r>
              <a:rPr lang="en-US" dirty="0"/>
              <a:t>The note is a legal document, you do not want to falsify information</a:t>
            </a:r>
          </a:p>
          <a:p>
            <a:pPr lvl="1"/>
            <a:r>
              <a:rPr lang="en-US" dirty="0"/>
              <a:t>If you did not ask it, don’t document it</a:t>
            </a:r>
          </a:p>
          <a:p>
            <a:pPr lvl="1"/>
            <a:r>
              <a:rPr lang="en-US" dirty="0"/>
              <a:t>You can always make a note in the chart to follow up on it, or call the patient to ask them if it is important</a:t>
            </a:r>
          </a:p>
          <a:p>
            <a:endParaRPr lang="en-US" dirty="0"/>
          </a:p>
        </p:txBody>
      </p:sp>
    </p:spTree>
    <p:extLst>
      <p:ext uri="{BB962C8B-B14F-4D97-AF65-F5344CB8AC3E}">
        <p14:creationId xmlns:p14="http://schemas.microsoft.com/office/powerpoint/2010/main" val="589110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BF525-AB88-AD8D-5B18-76BB19F84398}"/>
              </a:ext>
            </a:extLst>
          </p:cNvPr>
          <p:cNvSpPr>
            <a:spLocks noGrp="1"/>
          </p:cNvSpPr>
          <p:nvPr>
            <p:ph type="title"/>
          </p:nvPr>
        </p:nvSpPr>
        <p:spPr/>
        <p:txBody>
          <a:bodyPr/>
          <a:lstStyle/>
          <a:p>
            <a:r>
              <a:rPr lang="en-US" dirty="0"/>
              <a:t>ROS v. HPI</a:t>
            </a:r>
          </a:p>
        </p:txBody>
      </p:sp>
      <p:sp>
        <p:nvSpPr>
          <p:cNvPr id="3" name="Content Placeholder 2">
            <a:extLst>
              <a:ext uri="{FF2B5EF4-FFF2-40B4-BE49-F238E27FC236}">
                <a16:creationId xmlns:a16="http://schemas.microsoft.com/office/drawing/2014/main" id="{3A12BC13-FB76-9521-0984-63D2E15CD43A}"/>
              </a:ext>
            </a:extLst>
          </p:cNvPr>
          <p:cNvSpPr>
            <a:spLocks noGrp="1"/>
          </p:cNvSpPr>
          <p:nvPr>
            <p:ph idx="1"/>
          </p:nvPr>
        </p:nvSpPr>
        <p:spPr/>
        <p:txBody>
          <a:bodyPr/>
          <a:lstStyle/>
          <a:p>
            <a:r>
              <a:rPr lang="en-US" dirty="0"/>
              <a:t>Do not document symptoms twice</a:t>
            </a:r>
          </a:p>
          <a:p>
            <a:r>
              <a:rPr lang="en-US" dirty="0"/>
              <a:t>Document them in the HPI OR the ROS, not both.  Be consistent with your choice</a:t>
            </a:r>
          </a:p>
          <a:p>
            <a:r>
              <a:rPr lang="en-US" dirty="0"/>
              <a:t>Personally I document positive symptoms in the HPI, I think it helps to tell the story better</a:t>
            </a:r>
          </a:p>
          <a:p>
            <a:r>
              <a:rPr lang="en-US" dirty="0"/>
              <a:t>‘patient endorses productive cough x 3d. Denies wheezing, shortness or breath, chest pain. </a:t>
            </a:r>
          </a:p>
        </p:txBody>
      </p:sp>
    </p:spTree>
    <p:extLst>
      <p:ext uri="{BB962C8B-B14F-4D97-AF65-F5344CB8AC3E}">
        <p14:creationId xmlns:p14="http://schemas.microsoft.com/office/powerpoint/2010/main" val="2369601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E5579-9012-C55A-F218-C6F5DCD63A8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04013F7-72D1-BD31-2DE9-5AF20E850A34}"/>
              </a:ext>
            </a:extLst>
          </p:cNvPr>
          <p:cNvSpPr>
            <a:spLocks noGrp="1"/>
          </p:cNvSpPr>
          <p:nvPr>
            <p:ph idx="1"/>
          </p:nvPr>
        </p:nvSpPr>
        <p:spPr/>
        <p:txBody>
          <a:bodyPr>
            <a:normAutofit lnSpcReduction="10000"/>
          </a:bodyPr>
          <a:lstStyle/>
          <a:p>
            <a:r>
              <a:rPr lang="en-US" dirty="0"/>
              <a:t>Types of visits</a:t>
            </a:r>
          </a:p>
          <a:p>
            <a:r>
              <a:rPr lang="en-US" dirty="0"/>
              <a:t>SOAP note and documentation of the history</a:t>
            </a:r>
          </a:p>
          <a:p>
            <a:r>
              <a:rPr lang="en-US" dirty="0"/>
              <a:t>Subjective v. objective data</a:t>
            </a:r>
          </a:p>
          <a:p>
            <a:r>
              <a:rPr lang="en-US" dirty="0"/>
              <a:t>HPI</a:t>
            </a:r>
          </a:p>
          <a:p>
            <a:r>
              <a:rPr lang="en-US" dirty="0"/>
              <a:t>Approach to collecting the history</a:t>
            </a:r>
          </a:p>
          <a:p>
            <a:pPr lvl="1"/>
            <a:r>
              <a:rPr lang="en-US" dirty="0"/>
              <a:t>OLDCARTS</a:t>
            </a:r>
          </a:p>
          <a:p>
            <a:pPr lvl="1"/>
            <a:r>
              <a:rPr lang="en-US" dirty="0"/>
              <a:t>Timeline</a:t>
            </a:r>
          </a:p>
          <a:p>
            <a:pPr lvl="1"/>
            <a:r>
              <a:rPr lang="en-US" dirty="0"/>
              <a:t>Interval history</a:t>
            </a:r>
          </a:p>
          <a:p>
            <a:pPr lvl="1"/>
            <a:r>
              <a:rPr lang="en-US" dirty="0"/>
              <a:t>Preventative history</a:t>
            </a:r>
          </a:p>
          <a:p>
            <a:r>
              <a:rPr lang="en-US" dirty="0"/>
              <a:t>ROS</a:t>
            </a:r>
          </a:p>
        </p:txBody>
      </p:sp>
    </p:spTree>
    <p:extLst>
      <p:ext uri="{BB962C8B-B14F-4D97-AF65-F5344CB8AC3E}">
        <p14:creationId xmlns:p14="http://schemas.microsoft.com/office/powerpoint/2010/main" val="496597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187A6-6A05-7EA3-AACB-5610434AD65C}"/>
              </a:ext>
            </a:extLst>
          </p:cNvPr>
          <p:cNvSpPr>
            <a:spLocks noGrp="1"/>
          </p:cNvSpPr>
          <p:nvPr>
            <p:ph type="title"/>
          </p:nvPr>
        </p:nvSpPr>
        <p:spPr/>
        <p:txBody>
          <a:bodyPr/>
          <a:lstStyle/>
          <a:p>
            <a:r>
              <a:rPr lang="en-US" dirty="0"/>
              <a:t>ROS v. HPI subjective documentation</a:t>
            </a:r>
          </a:p>
        </p:txBody>
      </p:sp>
      <p:sp>
        <p:nvSpPr>
          <p:cNvPr id="3" name="Content Placeholder 2">
            <a:extLst>
              <a:ext uri="{FF2B5EF4-FFF2-40B4-BE49-F238E27FC236}">
                <a16:creationId xmlns:a16="http://schemas.microsoft.com/office/drawing/2014/main" id="{1CBB9E53-9031-8A7C-68EC-C2719FE8B11F}"/>
              </a:ext>
            </a:extLst>
          </p:cNvPr>
          <p:cNvSpPr>
            <a:spLocks noGrp="1"/>
          </p:cNvSpPr>
          <p:nvPr>
            <p:ph idx="1"/>
          </p:nvPr>
        </p:nvSpPr>
        <p:spPr>
          <a:xfrm>
            <a:off x="838200" y="1825625"/>
            <a:ext cx="4707467" cy="4351338"/>
          </a:xfrm>
        </p:spPr>
        <p:txBody>
          <a:bodyPr>
            <a:normAutofit fontScale="70000" lnSpcReduction="20000"/>
          </a:bodyPr>
          <a:lstStyle/>
          <a:p>
            <a:pPr marL="0" indent="0">
              <a:buNone/>
            </a:pPr>
            <a:r>
              <a:rPr lang="en-US" dirty="0"/>
              <a:t>HPI example</a:t>
            </a:r>
          </a:p>
          <a:p>
            <a:r>
              <a:rPr lang="en-US" dirty="0"/>
              <a:t>HPI: Symptoms started 3d ago with fever, sore throat, and cough.  TMAX 100.2, last fever was yesterday morning.  Cough is productive, denies wheezing, shortness or breath, chest pain.  Denies palpitations or presyncope.  Sore throat has now resolved but cough continues to be bothersome.  Had chills with fever yesterday, now resolved.</a:t>
            </a:r>
          </a:p>
          <a:p>
            <a:r>
              <a:rPr lang="en-US" dirty="0"/>
              <a:t>ROS</a:t>
            </a:r>
          </a:p>
          <a:p>
            <a:pPr lvl="1"/>
            <a:r>
              <a:rPr lang="en-US" dirty="0"/>
              <a:t>Const: positive for fever as above</a:t>
            </a:r>
          </a:p>
          <a:p>
            <a:pPr lvl="1"/>
            <a:r>
              <a:rPr lang="en-US" dirty="0"/>
              <a:t>HEENT: positive for sore throat as above.</a:t>
            </a:r>
          </a:p>
          <a:p>
            <a:pPr lvl="1"/>
            <a:r>
              <a:rPr lang="en-US" dirty="0"/>
              <a:t>Resp: positive for cough as above</a:t>
            </a:r>
          </a:p>
          <a:p>
            <a:pPr lvl="1"/>
            <a:r>
              <a:rPr lang="en-US" dirty="0"/>
              <a:t>CV: neg as above</a:t>
            </a:r>
          </a:p>
          <a:p>
            <a:pPr marL="0" indent="0">
              <a:buNone/>
            </a:pPr>
            <a:endParaRPr lang="en-US" dirty="0"/>
          </a:p>
          <a:p>
            <a:pPr marL="0" indent="0">
              <a:buNone/>
            </a:pPr>
            <a:endParaRPr lang="en-US" dirty="0"/>
          </a:p>
          <a:p>
            <a:pPr marL="0" indent="0">
              <a:buNone/>
            </a:pPr>
            <a:endParaRPr lang="en-US" dirty="0"/>
          </a:p>
        </p:txBody>
      </p:sp>
      <p:sp>
        <p:nvSpPr>
          <p:cNvPr id="4" name="Content Placeholder 2">
            <a:extLst>
              <a:ext uri="{FF2B5EF4-FFF2-40B4-BE49-F238E27FC236}">
                <a16:creationId xmlns:a16="http://schemas.microsoft.com/office/drawing/2014/main" id="{9E7317F4-1019-2183-6948-EAD5F8948D78}"/>
              </a:ext>
            </a:extLst>
          </p:cNvPr>
          <p:cNvSpPr txBox="1">
            <a:spLocks/>
          </p:cNvSpPr>
          <p:nvPr/>
        </p:nvSpPr>
        <p:spPr>
          <a:xfrm>
            <a:off x="5545667" y="1825625"/>
            <a:ext cx="4707467" cy="4351338"/>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ROS example</a:t>
            </a:r>
          </a:p>
          <a:p>
            <a:r>
              <a:rPr lang="en-US" dirty="0"/>
              <a:t>HPI: Symptoms started 3d ago with fever, sore throat, and cough. Last fever was yesterday morning.  Cough is productive.  Sore throat has now resolved but cough continues to be bothersome.  Had chills with fever yesterday, now resolved.</a:t>
            </a:r>
          </a:p>
          <a:p>
            <a:r>
              <a:rPr lang="en-US" dirty="0"/>
              <a:t>ROS:</a:t>
            </a:r>
          </a:p>
          <a:p>
            <a:pPr lvl="1"/>
            <a:r>
              <a:rPr lang="en-US" dirty="0"/>
              <a:t>Const: positive for fever and chills, TMAX 100.2</a:t>
            </a:r>
          </a:p>
          <a:p>
            <a:pPr lvl="1"/>
            <a:r>
              <a:rPr lang="en-US" dirty="0"/>
              <a:t>HEENT: positive for sore throat as above</a:t>
            </a:r>
          </a:p>
          <a:p>
            <a:pPr lvl="1"/>
            <a:r>
              <a:rPr lang="en-US" dirty="0"/>
              <a:t>Resp: Positive for productive cough as above.  Negative for wheezing, shortness of breath, or chest pain</a:t>
            </a:r>
          </a:p>
          <a:p>
            <a:pPr lvl="1"/>
            <a:r>
              <a:rPr lang="en-US" dirty="0"/>
              <a:t>CV: negative for chest pain, palpitations, presyncope</a:t>
            </a:r>
          </a:p>
        </p:txBody>
      </p:sp>
    </p:spTree>
    <p:extLst>
      <p:ext uri="{BB962C8B-B14F-4D97-AF65-F5344CB8AC3E}">
        <p14:creationId xmlns:p14="http://schemas.microsoft.com/office/powerpoint/2010/main" val="3590453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AEF2A-F30D-B2B9-014C-D3DFFD208634}"/>
              </a:ext>
            </a:extLst>
          </p:cNvPr>
          <p:cNvSpPr>
            <a:spLocks noGrp="1"/>
          </p:cNvSpPr>
          <p:nvPr>
            <p:ph type="title"/>
          </p:nvPr>
        </p:nvSpPr>
        <p:spPr/>
        <p:txBody>
          <a:bodyPr/>
          <a:lstStyle/>
          <a:p>
            <a:r>
              <a:rPr lang="en-US" dirty="0"/>
              <a:t>Health History Activity (30min)</a:t>
            </a:r>
          </a:p>
        </p:txBody>
      </p:sp>
      <p:sp>
        <p:nvSpPr>
          <p:cNvPr id="3" name="Content Placeholder 2">
            <a:extLst>
              <a:ext uri="{FF2B5EF4-FFF2-40B4-BE49-F238E27FC236}">
                <a16:creationId xmlns:a16="http://schemas.microsoft.com/office/drawing/2014/main" id="{F5868FE3-4519-D98A-15B6-E5ECCE774FBE}"/>
              </a:ext>
            </a:extLst>
          </p:cNvPr>
          <p:cNvSpPr>
            <a:spLocks noGrp="1"/>
          </p:cNvSpPr>
          <p:nvPr>
            <p:ph idx="1"/>
          </p:nvPr>
        </p:nvSpPr>
        <p:spPr/>
        <p:txBody>
          <a:bodyPr vert="horz" lIns="91440" tIns="45720" rIns="91440" bIns="45720" rtlCol="0" anchor="t">
            <a:normAutofit fontScale="92500" lnSpcReduction="10000"/>
          </a:bodyPr>
          <a:lstStyle/>
          <a:p>
            <a:r>
              <a:rPr lang="en-US" dirty="0"/>
              <a:t>Pair up with a partner, one will be the provider and one will be the patient</a:t>
            </a:r>
          </a:p>
          <a:p>
            <a:r>
              <a:rPr lang="en-US" dirty="0"/>
              <a:t>Provider: practice </a:t>
            </a:r>
            <a:r>
              <a:rPr lang="en-US" b="1" dirty="0"/>
              <a:t>taking a HPI</a:t>
            </a:r>
            <a:r>
              <a:rPr lang="en-US" dirty="0"/>
              <a:t> from patient using OLDCARTS approach</a:t>
            </a:r>
          </a:p>
          <a:p>
            <a:r>
              <a:rPr lang="en-US" dirty="0"/>
              <a:t>Select the relevant systems to review, and </a:t>
            </a:r>
            <a:r>
              <a:rPr lang="en-US" b="1" dirty="0"/>
              <a:t>perform a review of systems</a:t>
            </a:r>
          </a:p>
          <a:p>
            <a:r>
              <a:rPr lang="en-US" b="1" dirty="0"/>
              <a:t>Document your HPI and ROS </a:t>
            </a:r>
            <a:r>
              <a:rPr lang="en-US" dirty="0"/>
              <a:t>on your laptop or on paper</a:t>
            </a:r>
          </a:p>
          <a:p>
            <a:r>
              <a:rPr lang="en-US" dirty="0"/>
              <a:t>Patient: do not volunteer information unless it is elicited.  makeup information if it is not provided</a:t>
            </a:r>
          </a:p>
          <a:p>
            <a:r>
              <a:rPr lang="en-US" dirty="0"/>
              <a:t>Switch roles</a:t>
            </a:r>
          </a:p>
          <a:p>
            <a:r>
              <a:rPr lang="en-US" dirty="0"/>
              <a:t>Instructors will circulate and give feedback</a:t>
            </a:r>
          </a:p>
          <a:p>
            <a:endParaRPr lang="en-US" dirty="0"/>
          </a:p>
        </p:txBody>
      </p:sp>
    </p:spTree>
    <p:extLst>
      <p:ext uri="{BB962C8B-B14F-4D97-AF65-F5344CB8AC3E}">
        <p14:creationId xmlns:p14="http://schemas.microsoft.com/office/powerpoint/2010/main" val="1731252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03099-4053-C209-416C-201D41652150}"/>
              </a:ext>
            </a:extLst>
          </p:cNvPr>
          <p:cNvSpPr>
            <a:spLocks noGrp="1"/>
          </p:cNvSpPr>
          <p:nvPr>
            <p:ph type="title"/>
          </p:nvPr>
        </p:nvSpPr>
        <p:spPr/>
        <p:txBody>
          <a:bodyPr/>
          <a:lstStyle/>
          <a:p>
            <a:r>
              <a:rPr lang="en-US" dirty="0"/>
              <a:t>Other D2L Content this Week</a:t>
            </a:r>
          </a:p>
        </p:txBody>
      </p:sp>
      <p:sp>
        <p:nvSpPr>
          <p:cNvPr id="3" name="Content Placeholder 2">
            <a:extLst>
              <a:ext uri="{FF2B5EF4-FFF2-40B4-BE49-F238E27FC236}">
                <a16:creationId xmlns:a16="http://schemas.microsoft.com/office/drawing/2014/main" id="{E47AF9B4-C12E-0E9F-0E73-A2BD54851DB8}"/>
              </a:ext>
            </a:extLst>
          </p:cNvPr>
          <p:cNvSpPr>
            <a:spLocks noGrp="1"/>
          </p:cNvSpPr>
          <p:nvPr>
            <p:ph idx="1"/>
          </p:nvPr>
        </p:nvSpPr>
        <p:spPr/>
        <p:txBody>
          <a:bodyPr vert="horz" lIns="91440" tIns="45720" rIns="91440" bIns="45720" rtlCol="0" anchor="t">
            <a:normAutofit/>
          </a:bodyPr>
          <a:lstStyle/>
          <a:p>
            <a:r>
              <a:rPr lang="en-US" dirty="0"/>
              <a:t>Comprehensive health history</a:t>
            </a:r>
          </a:p>
          <a:p>
            <a:r>
              <a:rPr lang="en-US" dirty="0"/>
              <a:t>Approach to the clinical encounter</a:t>
            </a:r>
          </a:p>
          <a:p>
            <a:r>
              <a:rPr lang="en-US" dirty="0"/>
              <a:t>SOAP Notes</a:t>
            </a:r>
          </a:p>
          <a:p>
            <a:r>
              <a:rPr lang="en-US" dirty="0"/>
              <a:t>ROS</a:t>
            </a:r>
          </a:p>
          <a:p>
            <a:r>
              <a:rPr lang="en-US" dirty="0"/>
              <a:t>Peds Health History</a:t>
            </a:r>
          </a:p>
        </p:txBody>
      </p:sp>
    </p:spTree>
    <p:extLst>
      <p:ext uri="{BB962C8B-B14F-4D97-AF65-F5344CB8AC3E}">
        <p14:creationId xmlns:p14="http://schemas.microsoft.com/office/powerpoint/2010/main" val="16457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62D04-ACEB-A3F5-9D57-537BA6B92F10}"/>
              </a:ext>
            </a:extLst>
          </p:cNvPr>
          <p:cNvSpPr>
            <a:spLocks noGrp="1"/>
          </p:cNvSpPr>
          <p:nvPr>
            <p:ph type="title"/>
          </p:nvPr>
        </p:nvSpPr>
        <p:spPr/>
        <p:txBody>
          <a:bodyPr/>
          <a:lstStyle/>
          <a:p>
            <a:r>
              <a:rPr lang="en-US" dirty="0"/>
              <a:t>Assignments 1-4 Review</a:t>
            </a:r>
          </a:p>
        </p:txBody>
      </p:sp>
      <p:sp>
        <p:nvSpPr>
          <p:cNvPr id="3" name="Content Placeholder 2">
            <a:extLst>
              <a:ext uri="{FF2B5EF4-FFF2-40B4-BE49-F238E27FC236}">
                <a16:creationId xmlns:a16="http://schemas.microsoft.com/office/drawing/2014/main" id="{B118431D-2C97-B8F0-BB02-85D61BD701B2}"/>
              </a:ext>
            </a:extLst>
          </p:cNvPr>
          <p:cNvSpPr>
            <a:spLocks noGrp="1"/>
          </p:cNvSpPr>
          <p:nvPr>
            <p:ph idx="1"/>
          </p:nvPr>
        </p:nvSpPr>
        <p:spPr/>
        <p:txBody>
          <a:bodyPr vert="horz" lIns="91440" tIns="45720" rIns="91440" bIns="45720" rtlCol="0" anchor="t">
            <a:normAutofit/>
          </a:bodyPr>
          <a:lstStyle/>
          <a:p>
            <a:r>
              <a:rPr lang="en-US" dirty="0"/>
              <a:t>7 attributes of a system</a:t>
            </a:r>
          </a:p>
          <a:p>
            <a:r>
              <a:rPr lang="en-US" dirty="0"/>
              <a:t>Subjective/Objective Data</a:t>
            </a:r>
          </a:p>
          <a:p>
            <a:r>
              <a:rPr lang="en-US" dirty="0"/>
              <a:t>ROS (quiz)</a:t>
            </a:r>
          </a:p>
          <a:p>
            <a:r>
              <a:rPr lang="en-US" dirty="0"/>
              <a:t>Health History</a:t>
            </a:r>
          </a:p>
        </p:txBody>
      </p:sp>
    </p:spTree>
    <p:extLst>
      <p:ext uri="{BB962C8B-B14F-4D97-AF65-F5344CB8AC3E}">
        <p14:creationId xmlns:p14="http://schemas.microsoft.com/office/powerpoint/2010/main" val="2760632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00AF8-4EC6-D667-4775-9961AF66DB2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6680F55-C36C-5009-1EFD-A2AE373298D1}"/>
              </a:ext>
            </a:extLst>
          </p:cNvPr>
          <p:cNvSpPr>
            <a:spLocks noGrp="1"/>
          </p:cNvSpPr>
          <p:nvPr>
            <p:ph idx="1"/>
          </p:nvPr>
        </p:nvSpPr>
        <p:spPr/>
        <p:txBody>
          <a:bodyPr/>
          <a:lstStyle/>
          <a:p>
            <a:r>
              <a:rPr lang="en-US" dirty="0"/>
              <a:t>Bickley, L. S. (2023). </a:t>
            </a:r>
            <a:r>
              <a:rPr lang="en-US" i="1" dirty="0"/>
              <a:t>Bates’ Guide to Physical Examination and History Taking (13</a:t>
            </a:r>
            <a:r>
              <a:rPr lang="en-US" i="1" baseline="30000" dirty="0"/>
              <a:t>th</a:t>
            </a:r>
            <a:r>
              <a:rPr lang="en-US" i="1" dirty="0"/>
              <a:t> ed.)</a:t>
            </a:r>
            <a:r>
              <a:rPr lang="en-US" dirty="0"/>
              <a:t>. Philadelphia: Wolters </a:t>
            </a:r>
            <a:r>
              <a:rPr lang="en-US" dirty="0" err="1"/>
              <a:t>Kluwers</a:t>
            </a:r>
            <a:r>
              <a:rPr lang="en-US"/>
              <a:t>.</a:t>
            </a:r>
            <a:endParaRPr lang="en-US" dirty="0"/>
          </a:p>
        </p:txBody>
      </p:sp>
    </p:spTree>
    <p:extLst>
      <p:ext uri="{BB962C8B-B14F-4D97-AF65-F5344CB8AC3E}">
        <p14:creationId xmlns:p14="http://schemas.microsoft.com/office/powerpoint/2010/main" val="1803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200CE-8439-891E-0C5A-E47EF1711EE3}"/>
              </a:ext>
            </a:extLst>
          </p:cNvPr>
          <p:cNvSpPr>
            <a:spLocks noGrp="1"/>
          </p:cNvSpPr>
          <p:nvPr>
            <p:ph type="title"/>
          </p:nvPr>
        </p:nvSpPr>
        <p:spPr/>
        <p:txBody>
          <a:bodyPr/>
          <a:lstStyle/>
          <a:p>
            <a:r>
              <a:rPr lang="en-US" dirty="0"/>
              <a:t>History taking is an art</a:t>
            </a:r>
          </a:p>
        </p:txBody>
      </p:sp>
      <p:sp>
        <p:nvSpPr>
          <p:cNvPr id="3" name="Content Placeholder 2">
            <a:extLst>
              <a:ext uri="{FF2B5EF4-FFF2-40B4-BE49-F238E27FC236}">
                <a16:creationId xmlns:a16="http://schemas.microsoft.com/office/drawing/2014/main" id="{C49B438B-4AB1-86F2-32F6-DDEA29269ADE}"/>
              </a:ext>
            </a:extLst>
          </p:cNvPr>
          <p:cNvSpPr>
            <a:spLocks noGrp="1"/>
          </p:cNvSpPr>
          <p:nvPr>
            <p:ph idx="1"/>
          </p:nvPr>
        </p:nvSpPr>
        <p:spPr/>
        <p:txBody>
          <a:bodyPr vert="horz" lIns="91440" tIns="45720" rIns="91440" bIns="45720" rtlCol="0" anchor="t">
            <a:normAutofit/>
          </a:bodyPr>
          <a:lstStyle/>
          <a:p>
            <a:r>
              <a:rPr lang="en-US" dirty="0"/>
              <a:t>It takes practice, jump in as soon as possible in clinicals</a:t>
            </a:r>
          </a:p>
          <a:p>
            <a:pPr lvl="1"/>
            <a:r>
              <a:rPr lang="en-US" dirty="0"/>
              <a:t>½ - 1 shadow day, then start doing histories</a:t>
            </a:r>
          </a:p>
          <a:p>
            <a:pPr lvl="1"/>
            <a:r>
              <a:rPr lang="en-US" dirty="0"/>
              <a:t>It is normal to feel uncomfortable and awkward as you practice this new skill, this is a sign of growth</a:t>
            </a:r>
          </a:p>
          <a:p>
            <a:r>
              <a:rPr lang="en-US" dirty="0"/>
              <a:t>Knowing your patient and developing a relationship over time lends to the history taking process</a:t>
            </a:r>
          </a:p>
          <a:p>
            <a:r>
              <a:rPr lang="en-US" dirty="0"/>
              <a:t>Eventually you build an expansive context around the patient as you begin to understand their health beliefs, support structure, values, etc.</a:t>
            </a:r>
          </a:p>
          <a:p>
            <a:pPr lvl="1"/>
            <a:r>
              <a:rPr lang="en-US" dirty="0"/>
              <a:t>This is one of the most rewarding aspects of primary care</a:t>
            </a:r>
          </a:p>
        </p:txBody>
      </p:sp>
    </p:spTree>
    <p:extLst>
      <p:ext uri="{BB962C8B-B14F-4D97-AF65-F5344CB8AC3E}">
        <p14:creationId xmlns:p14="http://schemas.microsoft.com/office/powerpoint/2010/main" val="71763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E5FDD-6704-EBD2-BB5D-DCB87C22D2E7}"/>
              </a:ext>
            </a:extLst>
          </p:cNvPr>
          <p:cNvSpPr>
            <a:spLocks noGrp="1"/>
          </p:cNvSpPr>
          <p:nvPr>
            <p:ph type="title"/>
          </p:nvPr>
        </p:nvSpPr>
        <p:spPr/>
        <p:txBody>
          <a:bodyPr/>
          <a:lstStyle/>
          <a:p>
            <a:r>
              <a:rPr lang="en-US" dirty="0"/>
              <a:t>Three kinds of visits in primary care</a:t>
            </a:r>
          </a:p>
        </p:txBody>
      </p:sp>
      <p:sp>
        <p:nvSpPr>
          <p:cNvPr id="3" name="Content Placeholder 2">
            <a:extLst>
              <a:ext uri="{FF2B5EF4-FFF2-40B4-BE49-F238E27FC236}">
                <a16:creationId xmlns:a16="http://schemas.microsoft.com/office/drawing/2014/main" id="{5A01A547-47B7-B13B-09C9-050F3FE9BBDB}"/>
              </a:ext>
            </a:extLst>
          </p:cNvPr>
          <p:cNvSpPr>
            <a:spLocks noGrp="1"/>
          </p:cNvSpPr>
          <p:nvPr>
            <p:ph idx="1"/>
          </p:nvPr>
        </p:nvSpPr>
        <p:spPr/>
        <p:txBody>
          <a:bodyPr vert="horz" lIns="91440" tIns="45720" rIns="91440" bIns="45720" rtlCol="0" anchor="t">
            <a:normAutofit fontScale="92500" lnSpcReduction="20000"/>
          </a:bodyPr>
          <a:lstStyle/>
          <a:p>
            <a:r>
              <a:rPr lang="en-US" dirty="0"/>
              <a:t>New v. established patient</a:t>
            </a:r>
          </a:p>
          <a:p>
            <a:pPr lvl="1"/>
            <a:r>
              <a:rPr lang="en-US" dirty="0"/>
              <a:t>More comprehensive history for a new patient</a:t>
            </a:r>
          </a:p>
          <a:p>
            <a:pPr marL="514350" indent="-514350">
              <a:buAutoNum type="arabicPeriod"/>
            </a:pPr>
            <a:r>
              <a:rPr lang="en-US" b="1" dirty="0"/>
              <a:t>Acute/problem focused visit</a:t>
            </a:r>
          </a:p>
          <a:p>
            <a:pPr marL="514350" indent="-514350">
              <a:buAutoNum type="arabicPeriod"/>
            </a:pPr>
            <a:r>
              <a:rPr lang="en-US" b="1" dirty="0"/>
              <a:t>Follow up or chronic disease management visit</a:t>
            </a:r>
          </a:p>
          <a:p>
            <a:pPr lvl="1"/>
            <a:r>
              <a:rPr lang="en-US" dirty="0"/>
              <a:t>Routine follow up</a:t>
            </a:r>
          </a:p>
          <a:p>
            <a:pPr lvl="1"/>
            <a:r>
              <a:rPr lang="en-US" dirty="0"/>
              <a:t>Hospital follow up</a:t>
            </a:r>
          </a:p>
          <a:p>
            <a:pPr marL="0" indent="0">
              <a:buNone/>
            </a:pPr>
            <a:r>
              <a:rPr lang="en-US" dirty="0"/>
              <a:t>3.    </a:t>
            </a:r>
            <a:r>
              <a:rPr lang="en-US" b="1" dirty="0"/>
              <a:t>Preventative visit</a:t>
            </a:r>
          </a:p>
          <a:p>
            <a:pPr lvl="1"/>
            <a:r>
              <a:rPr lang="en-US" dirty="0"/>
              <a:t>Adult health maintenance</a:t>
            </a:r>
          </a:p>
          <a:p>
            <a:pPr lvl="1"/>
            <a:r>
              <a:rPr lang="en-US" dirty="0"/>
              <a:t>Well child check</a:t>
            </a:r>
          </a:p>
          <a:p>
            <a:pPr lvl="1"/>
            <a:r>
              <a:rPr lang="en-US" dirty="0"/>
              <a:t>Sports physical</a:t>
            </a:r>
          </a:p>
          <a:p>
            <a:pPr lvl="1"/>
            <a:r>
              <a:rPr lang="en-US" dirty="0"/>
              <a:t>Pre-Op</a:t>
            </a:r>
          </a:p>
          <a:p>
            <a:r>
              <a:rPr lang="en-US" dirty="0"/>
              <a:t>The history you collect will depend on the type of visit it is</a:t>
            </a:r>
          </a:p>
        </p:txBody>
      </p:sp>
    </p:spTree>
    <p:extLst>
      <p:ext uri="{BB962C8B-B14F-4D97-AF65-F5344CB8AC3E}">
        <p14:creationId xmlns:p14="http://schemas.microsoft.com/office/powerpoint/2010/main" val="668412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4904B-BCA8-36BF-5418-7CF6106490B0}"/>
              </a:ext>
            </a:extLst>
          </p:cNvPr>
          <p:cNvSpPr>
            <a:spLocks noGrp="1"/>
          </p:cNvSpPr>
          <p:nvPr>
            <p:ph type="title"/>
          </p:nvPr>
        </p:nvSpPr>
        <p:spPr/>
        <p:txBody>
          <a:bodyPr/>
          <a:lstStyle/>
          <a:p>
            <a:endParaRPr lang="en-US" dirty="0"/>
          </a:p>
        </p:txBody>
      </p:sp>
      <p:graphicFrame>
        <p:nvGraphicFramePr>
          <p:cNvPr id="6" name="Table 5">
            <a:extLst>
              <a:ext uri="{FF2B5EF4-FFF2-40B4-BE49-F238E27FC236}">
                <a16:creationId xmlns:a16="http://schemas.microsoft.com/office/drawing/2014/main" id="{0F964AB0-DD5C-088A-86B8-557AD188BF2D}"/>
              </a:ext>
            </a:extLst>
          </p:cNvPr>
          <p:cNvGraphicFramePr>
            <a:graphicFrameLocks noGrp="1"/>
          </p:cNvGraphicFramePr>
          <p:nvPr>
            <p:extLst>
              <p:ext uri="{D42A27DB-BD31-4B8C-83A1-F6EECF244321}">
                <p14:modId xmlns:p14="http://schemas.microsoft.com/office/powerpoint/2010/main" val="325525752"/>
              </p:ext>
            </p:extLst>
          </p:nvPr>
        </p:nvGraphicFramePr>
        <p:xfrm>
          <a:off x="325966" y="161925"/>
          <a:ext cx="11540067" cy="6103408"/>
        </p:xfrm>
        <a:graphic>
          <a:graphicData uri="http://schemas.openxmlformats.org/drawingml/2006/table">
            <a:tbl>
              <a:tblPr firstRow="1" bandRow="1">
                <a:tableStyleId>{5C22544A-7EE6-4342-B048-85BDC9FD1C3A}</a:tableStyleId>
              </a:tblPr>
              <a:tblGrid>
                <a:gridCol w="2438399">
                  <a:extLst>
                    <a:ext uri="{9D8B030D-6E8A-4147-A177-3AD203B41FA5}">
                      <a16:colId xmlns:a16="http://schemas.microsoft.com/office/drawing/2014/main" val="1868153796"/>
                    </a:ext>
                  </a:extLst>
                </a:gridCol>
                <a:gridCol w="3073400">
                  <a:extLst>
                    <a:ext uri="{9D8B030D-6E8A-4147-A177-3AD203B41FA5}">
                      <a16:colId xmlns:a16="http://schemas.microsoft.com/office/drawing/2014/main" val="1329027085"/>
                    </a:ext>
                  </a:extLst>
                </a:gridCol>
                <a:gridCol w="6028268">
                  <a:extLst>
                    <a:ext uri="{9D8B030D-6E8A-4147-A177-3AD203B41FA5}">
                      <a16:colId xmlns:a16="http://schemas.microsoft.com/office/drawing/2014/main" val="935329334"/>
                    </a:ext>
                  </a:extLst>
                </a:gridCol>
              </a:tblGrid>
              <a:tr h="464608">
                <a:tc>
                  <a:txBody>
                    <a:bodyPr/>
                    <a:lstStyle/>
                    <a:p>
                      <a:r>
                        <a:rPr lang="en-US" sz="1400" dirty="0"/>
                        <a:t>Visit type</a:t>
                      </a:r>
                    </a:p>
                  </a:txBody>
                  <a:tcPr/>
                </a:tc>
                <a:tc>
                  <a:txBody>
                    <a:bodyPr/>
                    <a:lstStyle/>
                    <a:p>
                      <a:r>
                        <a:rPr lang="en-US" sz="1400" dirty="0"/>
                        <a:t>Approach to the HPI</a:t>
                      </a:r>
                    </a:p>
                  </a:txBody>
                  <a:tcPr/>
                </a:tc>
                <a:tc>
                  <a:txBody>
                    <a:bodyPr/>
                    <a:lstStyle/>
                    <a:p>
                      <a:r>
                        <a:rPr lang="en-US" sz="1400" dirty="0"/>
                        <a:t>Documentation Example</a:t>
                      </a:r>
                    </a:p>
                  </a:txBody>
                  <a:tcPr/>
                </a:tc>
                <a:extLst>
                  <a:ext uri="{0D108BD9-81ED-4DB2-BD59-A6C34878D82A}">
                    <a16:rowId xmlns:a16="http://schemas.microsoft.com/office/drawing/2014/main" val="45344694"/>
                  </a:ext>
                </a:extLst>
              </a:tr>
              <a:tr h="1498600">
                <a:tc>
                  <a:txBody>
                    <a:bodyPr/>
                    <a:lstStyle/>
                    <a:p>
                      <a:r>
                        <a:rPr lang="en-US" sz="1600" dirty="0"/>
                        <a:t>Acute visit</a:t>
                      </a:r>
                    </a:p>
                  </a:txBody>
                  <a:tcPr/>
                </a:tc>
                <a:tc>
                  <a:txBody>
                    <a:bodyPr/>
                    <a:lstStyle/>
                    <a:p>
                      <a:r>
                        <a:rPr lang="en-US" sz="1600" dirty="0"/>
                        <a:t>OLDCARTS</a:t>
                      </a:r>
                    </a:p>
                    <a:p>
                      <a:r>
                        <a:rPr lang="en-US" sz="1600" dirty="0"/>
                        <a:t>Timeline</a:t>
                      </a:r>
                    </a:p>
                  </a:txBody>
                  <a:tcPr/>
                </a:tc>
                <a:tc>
                  <a:txBody>
                    <a:bodyPr/>
                    <a:lstStyle/>
                    <a:p>
                      <a:r>
                        <a:rPr lang="en-US" sz="1600" dirty="0"/>
                        <a:t>Abdominal pain started 1 week ago, it is to the epigastric area.  Abdominal pain comes and goes, pt describes as stabbing sensation.  Worse after eating, improves with bowel movement.  Denies nausea.  Does have some diarrhea, 2-3 liquid stools a day.  No blood in stools.  No fever, chills, body aches.  Has tried tums without improvement.  Pt has not missed work, has been able to continue in normal activities.</a:t>
                      </a:r>
                    </a:p>
                  </a:txBody>
                  <a:tcPr/>
                </a:tc>
                <a:extLst>
                  <a:ext uri="{0D108BD9-81ED-4DB2-BD59-A6C34878D82A}">
                    <a16:rowId xmlns:a16="http://schemas.microsoft.com/office/drawing/2014/main" val="3255500577"/>
                  </a:ext>
                </a:extLst>
              </a:tr>
              <a:tr h="1524000">
                <a:tc>
                  <a:txBody>
                    <a:bodyPr/>
                    <a:lstStyle/>
                    <a:p>
                      <a:r>
                        <a:rPr lang="en-US" sz="1600" dirty="0"/>
                        <a:t>Follow up/</a:t>
                      </a:r>
                    </a:p>
                    <a:p>
                      <a:r>
                        <a:rPr lang="en-US" sz="1600" dirty="0"/>
                        <a:t>Chronic disease management</a:t>
                      </a:r>
                    </a:p>
                  </a:txBody>
                  <a:tcPr/>
                </a:tc>
                <a:tc>
                  <a:txBody>
                    <a:bodyPr/>
                    <a:lstStyle/>
                    <a:p>
                      <a:r>
                        <a:rPr lang="en-US" sz="1600" dirty="0"/>
                        <a:t>Interval history</a:t>
                      </a:r>
                    </a:p>
                    <a:p>
                      <a:r>
                        <a:rPr lang="en-US" sz="1600" dirty="0"/>
                        <a:t>Update today</a:t>
                      </a:r>
                    </a:p>
                  </a:txBody>
                  <a:tcPr/>
                </a:tc>
                <a:tc>
                  <a:txBody>
                    <a:bodyPr/>
                    <a:lstStyle/>
                    <a:p>
                      <a:r>
                        <a:rPr lang="en-US" sz="1600" dirty="0"/>
                        <a:t>Interval history: last visit 1 week ago pt’s bp noted to be elevated at 155/86.  Lisinopril dose increased from 10mg to 20mg daily and pt advised to f/u in 1 week for recheck</a:t>
                      </a:r>
                    </a:p>
                    <a:p>
                      <a:endParaRPr lang="en-US" sz="1600" dirty="0"/>
                    </a:p>
                    <a:p>
                      <a:r>
                        <a:rPr lang="en-US" sz="1600" dirty="0"/>
                        <a:t>Update today: pt has been tolerating increased dose lisinopril without side effects.  Not taking bp at home.  Reading today 126/78.</a:t>
                      </a:r>
                    </a:p>
                  </a:txBody>
                  <a:tcPr/>
                </a:tc>
                <a:extLst>
                  <a:ext uri="{0D108BD9-81ED-4DB2-BD59-A6C34878D82A}">
                    <a16:rowId xmlns:a16="http://schemas.microsoft.com/office/drawing/2014/main" val="4006697331"/>
                  </a:ext>
                </a:extLst>
              </a:tr>
              <a:tr h="612576">
                <a:tc>
                  <a:txBody>
                    <a:bodyPr/>
                    <a:lstStyle/>
                    <a:p>
                      <a:r>
                        <a:rPr lang="en-US" sz="1600" dirty="0"/>
                        <a:t>Preventative visit</a:t>
                      </a:r>
                    </a:p>
                  </a:txBody>
                  <a:tcPr/>
                </a:tc>
                <a:tc>
                  <a:txBody>
                    <a:bodyPr/>
                    <a:lstStyle/>
                    <a:p>
                      <a:r>
                        <a:rPr lang="en-US" sz="1600" dirty="0"/>
                        <a:t>Structured data gathering</a:t>
                      </a:r>
                    </a:p>
                  </a:txBody>
                  <a:tcPr/>
                </a:tc>
                <a:tc>
                  <a:txBody>
                    <a:bodyPr/>
                    <a:lstStyle/>
                    <a:p>
                      <a:r>
                        <a:rPr lang="en-US" sz="1600" dirty="0"/>
                        <a:t>Preventative screening – last pap 6/2023.  has not started mammograms</a:t>
                      </a:r>
                    </a:p>
                    <a:p>
                      <a:r>
                        <a:rPr lang="en-US" sz="1600" dirty="0"/>
                        <a:t>Family planning- currently has </a:t>
                      </a:r>
                      <a:r>
                        <a:rPr lang="en-US" sz="1600" dirty="0" err="1"/>
                        <a:t>mirena</a:t>
                      </a:r>
                      <a:r>
                        <a:rPr lang="en-US" sz="1600" dirty="0"/>
                        <a:t> IUD in place, does not desire pregnancy</a:t>
                      </a:r>
                    </a:p>
                    <a:p>
                      <a:r>
                        <a:rPr lang="en-US" sz="1600" dirty="0"/>
                        <a:t>Exercise- walking for 30min 3 days a week</a:t>
                      </a:r>
                    </a:p>
                    <a:p>
                      <a:r>
                        <a:rPr lang="en-US" sz="1600" dirty="0"/>
                        <a:t>Social support- reports robust support system with many family members and friends she is close to</a:t>
                      </a:r>
                    </a:p>
                    <a:p>
                      <a:r>
                        <a:rPr lang="en-US" sz="1600" dirty="0"/>
                        <a:t>Self care practices – meditates daily for 10min </a:t>
                      </a:r>
                    </a:p>
                  </a:txBody>
                  <a:tcPr/>
                </a:tc>
                <a:extLst>
                  <a:ext uri="{0D108BD9-81ED-4DB2-BD59-A6C34878D82A}">
                    <a16:rowId xmlns:a16="http://schemas.microsoft.com/office/drawing/2014/main" val="918525103"/>
                  </a:ext>
                </a:extLst>
              </a:tr>
            </a:tbl>
          </a:graphicData>
        </a:graphic>
      </p:graphicFrame>
    </p:spTree>
    <p:extLst>
      <p:ext uri="{BB962C8B-B14F-4D97-AF65-F5344CB8AC3E}">
        <p14:creationId xmlns:p14="http://schemas.microsoft.com/office/powerpoint/2010/main" val="196311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19CF0-D236-84BA-B06C-2BECD79C7A71}"/>
              </a:ext>
            </a:extLst>
          </p:cNvPr>
          <p:cNvSpPr>
            <a:spLocks noGrp="1"/>
          </p:cNvSpPr>
          <p:nvPr>
            <p:ph type="title"/>
          </p:nvPr>
        </p:nvSpPr>
        <p:spPr/>
        <p:txBody>
          <a:bodyPr/>
          <a:lstStyle/>
          <a:p>
            <a:r>
              <a:rPr lang="en-US" dirty="0"/>
              <a:t>SOAP note</a:t>
            </a:r>
          </a:p>
        </p:txBody>
      </p:sp>
      <p:sp>
        <p:nvSpPr>
          <p:cNvPr id="3" name="Content Placeholder 2">
            <a:extLst>
              <a:ext uri="{FF2B5EF4-FFF2-40B4-BE49-F238E27FC236}">
                <a16:creationId xmlns:a16="http://schemas.microsoft.com/office/drawing/2014/main" id="{F8817847-1420-4E06-DBB6-DA00503D60DD}"/>
              </a:ext>
            </a:extLst>
          </p:cNvPr>
          <p:cNvSpPr>
            <a:spLocks noGrp="1"/>
          </p:cNvSpPr>
          <p:nvPr>
            <p:ph idx="1"/>
          </p:nvPr>
        </p:nvSpPr>
        <p:spPr>
          <a:xfrm>
            <a:off x="838200" y="1825625"/>
            <a:ext cx="4851400" cy="4351338"/>
          </a:xfrm>
        </p:spPr>
        <p:txBody>
          <a:bodyPr vert="horz" lIns="91440" tIns="45720" rIns="91440" bIns="45720" rtlCol="0" anchor="t">
            <a:normAutofit fontScale="92500"/>
          </a:bodyPr>
          <a:lstStyle/>
          <a:p>
            <a:r>
              <a:rPr lang="en-US" dirty="0"/>
              <a:t>The format of documentation for all clinic visits</a:t>
            </a:r>
          </a:p>
          <a:p>
            <a:r>
              <a:rPr lang="en-US" dirty="0"/>
              <a:t>S: subjective data</a:t>
            </a:r>
          </a:p>
          <a:p>
            <a:r>
              <a:rPr lang="en-US" dirty="0"/>
              <a:t>O: objective data</a:t>
            </a:r>
          </a:p>
          <a:p>
            <a:r>
              <a:rPr lang="en-US" dirty="0"/>
              <a:t>A: assessment – your diagnoses and medical decision making</a:t>
            </a:r>
          </a:p>
          <a:p>
            <a:r>
              <a:rPr lang="en-US" dirty="0"/>
              <a:t>P: plan – the treatment plan you and the patient decided on</a:t>
            </a:r>
          </a:p>
        </p:txBody>
      </p:sp>
      <p:pic>
        <p:nvPicPr>
          <p:cNvPr id="5" name="Picture 4">
            <a:extLst>
              <a:ext uri="{FF2B5EF4-FFF2-40B4-BE49-F238E27FC236}">
                <a16:creationId xmlns:a16="http://schemas.microsoft.com/office/drawing/2014/main" id="{FAA5E642-1FEF-49EB-499A-E1BA30484149}"/>
              </a:ext>
            </a:extLst>
          </p:cNvPr>
          <p:cNvPicPr>
            <a:picLocks noChangeAspect="1"/>
          </p:cNvPicPr>
          <p:nvPr/>
        </p:nvPicPr>
        <p:blipFill>
          <a:blip r:embed="rId3"/>
          <a:stretch>
            <a:fillRect/>
          </a:stretch>
        </p:blipFill>
        <p:spPr>
          <a:xfrm>
            <a:off x="6030625" y="365125"/>
            <a:ext cx="4160881" cy="5997460"/>
          </a:xfrm>
          <a:prstGeom prst="rect">
            <a:avLst/>
          </a:prstGeom>
        </p:spPr>
      </p:pic>
    </p:spTree>
    <p:extLst>
      <p:ext uri="{BB962C8B-B14F-4D97-AF65-F5344CB8AC3E}">
        <p14:creationId xmlns:p14="http://schemas.microsoft.com/office/powerpoint/2010/main" val="1058285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9DDB8-5153-FA78-40B1-D97749F72FE1}"/>
              </a:ext>
            </a:extLst>
          </p:cNvPr>
          <p:cNvSpPr>
            <a:spLocks noGrp="1"/>
          </p:cNvSpPr>
          <p:nvPr>
            <p:ph type="title"/>
          </p:nvPr>
        </p:nvSpPr>
        <p:spPr/>
        <p:txBody>
          <a:bodyPr/>
          <a:lstStyle/>
          <a:p>
            <a:r>
              <a:rPr lang="en-US" dirty="0"/>
              <a:t>Subjective data</a:t>
            </a:r>
          </a:p>
        </p:txBody>
      </p:sp>
      <p:sp>
        <p:nvSpPr>
          <p:cNvPr id="3" name="Content Placeholder 2">
            <a:extLst>
              <a:ext uri="{FF2B5EF4-FFF2-40B4-BE49-F238E27FC236}">
                <a16:creationId xmlns:a16="http://schemas.microsoft.com/office/drawing/2014/main" id="{9A72688A-C77D-6034-9417-BB8358967283}"/>
              </a:ext>
            </a:extLst>
          </p:cNvPr>
          <p:cNvSpPr>
            <a:spLocks noGrp="1"/>
          </p:cNvSpPr>
          <p:nvPr>
            <p:ph idx="1"/>
          </p:nvPr>
        </p:nvSpPr>
        <p:spPr>
          <a:xfrm>
            <a:off x="838200" y="1456267"/>
            <a:ext cx="10515600" cy="5036608"/>
          </a:xfrm>
        </p:spPr>
        <p:txBody>
          <a:bodyPr>
            <a:normAutofit fontScale="70000" lnSpcReduction="20000"/>
          </a:bodyPr>
          <a:lstStyle/>
          <a:p>
            <a:r>
              <a:rPr lang="en-US" dirty="0"/>
              <a:t>CC- chief complaint</a:t>
            </a:r>
          </a:p>
          <a:p>
            <a:r>
              <a:rPr lang="en-US" dirty="0"/>
              <a:t>HPI- history of present illness</a:t>
            </a:r>
          </a:p>
          <a:p>
            <a:r>
              <a:rPr lang="en-US" dirty="0"/>
              <a:t>Past medical history</a:t>
            </a:r>
          </a:p>
          <a:p>
            <a:pPr lvl="1"/>
            <a:r>
              <a:rPr lang="en-US" dirty="0"/>
              <a:t>Medical diagnoses</a:t>
            </a:r>
          </a:p>
          <a:p>
            <a:pPr lvl="1"/>
            <a:r>
              <a:rPr lang="en-US" dirty="0"/>
              <a:t>Surgery/procedures</a:t>
            </a:r>
          </a:p>
          <a:p>
            <a:pPr lvl="1"/>
            <a:r>
              <a:rPr lang="en-US" dirty="0"/>
              <a:t>Hospitalizations</a:t>
            </a:r>
          </a:p>
          <a:p>
            <a:pPr lvl="1"/>
            <a:r>
              <a:rPr lang="en-US" dirty="0"/>
              <a:t>OBGYN</a:t>
            </a:r>
          </a:p>
          <a:p>
            <a:pPr lvl="1"/>
            <a:r>
              <a:rPr lang="en-US" dirty="0"/>
              <a:t>Allergies</a:t>
            </a:r>
          </a:p>
          <a:p>
            <a:pPr lvl="1"/>
            <a:r>
              <a:rPr lang="en-US" dirty="0"/>
              <a:t>medications</a:t>
            </a:r>
          </a:p>
          <a:p>
            <a:r>
              <a:rPr lang="en-US" dirty="0"/>
              <a:t>Family history</a:t>
            </a:r>
          </a:p>
          <a:p>
            <a:r>
              <a:rPr lang="en-US" dirty="0"/>
              <a:t>Personal/social history</a:t>
            </a:r>
          </a:p>
          <a:p>
            <a:pPr lvl="1"/>
            <a:r>
              <a:rPr lang="en-US" dirty="0"/>
              <a:t>Sexual orientation, gender identification, sexual practices</a:t>
            </a:r>
          </a:p>
          <a:p>
            <a:pPr lvl="1"/>
            <a:r>
              <a:rPr lang="en-US" dirty="0"/>
              <a:t>Occupation, education</a:t>
            </a:r>
          </a:p>
          <a:p>
            <a:pPr lvl="1"/>
            <a:r>
              <a:rPr lang="en-US" dirty="0"/>
              <a:t>Health habits (exercise, substance use, diet)</a:t>
            </a:r>
          </a:p>
          <a:p>
            <a:pPr lvl="1"/>
            <a:r>
              <a:rPr lang="en-US" dirty="0"/>
              <a:t>Support system, significant relationships</a:t>
            </a:r>
          </a:p>
          <a:p>
            <a:pPr lvl="1"/>
            <a:r>
              <a:rPr lang="en-US" dirty="0"/>
              <a:t>Safety </a:t>
            </a:r>
          </a:p>
          <a:p>
            <a:r>
              <a:rPr lang="en-US" dirty="0"/>
              <a:t>ROS- review of systems</a:t>
            </a:r>
          </a:p>
        </p:txBody>
      </p:sp>
    </p:spTree>
    <p:extLst>
      <p:ext uri="{BB962C8B-B14F-4D97-AF65-F5344CB8AC3E}">
        <p14:creationId xmlns:p14="http://schemas.microsoft.com/office/powerpoint/2010/main" val="125982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8B7FB-784F-CA9B-7C8F-D4A6163DEB56}"/>
              </a:ext>
            </a:extLst>
          </p:cNvPr>
          <p:cNvSpPr>
            <a:spLocks noGrp="1"/>
          </p:cNvSpPr>
          <p:nvPr>
            <p:ph type="title"/>
          </p:nvPr>
        </p:nvSpPr>
        <p:spPr/>
        <p:txBody>
          <a:bodyPr/>
          <a:lstStyle/>
          <a:p>
            <a:r>
              <a:rPr lang="en-US" dirty="0"/>
              <a:t>Subjective v. Objective Data</a:t>
            </a:r>
          </a:p>
        </p:txBody>
      </p:sp>
      <p:sp>
        <p:nvSpPr>
          <p:cNvPr id="3" name="Content Placeholder 2">
            <a:extLst>
              <a:ext uri="{FF2B5EF4-FFF2-40B4-BE49-F238E27FC236}">
                <a16:creationId xmlns:a16="http://schemas.microsoft.com/office/drawing/2014/main" id="{4493E469-3496-B14C-A461-D62E950C16DF}"/>
              </a:ext>
            </a:extLst>
          </p:cNvPr>
          <p:cNvSpPr>
            <a:spLocks noGrp="1"/>
          </p:cNvSpPr>
          <p:nvPr>
            <p:ph idx="1"/>
          </p:nvPr>
        </p:nvSpPr>
        <p:spPr/>
        <p:txBody>
          <a:bodyPr/>
          <a:lstStyle/>
          <a:p>
            <a:r>
              <a:rPr lang="en-US" dirty="0"/>
              <a:t>Subjective – what the patient is telling you</a:t>
            </a:r>
          </a:p>
          <a:p>
            <a:pPr lvl="1"/>
            <a:r>
              <a:rPr lang="en-US" dirty="0"/>
              <a:t>May also come from family member or direct care giver (especially in geriatric population)</a:t>
            </a:r>
          </a:p>
          <a:p>
            <a:r>
              <a:rPr lang="en-US" dirty="0"/>
              <a:t>Objective – what the NP and support staff observe</a:t>
            </a:r>
          </a:p>
          <a:p>
            <a:pPr lvl="1"/>
            <a:r>
              <a:rPr lang="en-US" dirty="0"/>
              <a:t>Vitals</a:t>
            </a:r>
          </a:p>
          <a:p>
            <a:pPr lvl="1"/>
            <a:r>
              <a:rPr lang="en-US" dirty="0"/>
              <a:t>Physical exam</a:t>
            </a:r>
          </a:p>
        </p:txBody>
      </p:sp>
    </p:spTree>
    <p:extLst>
      <p:ext uri="{BB962C8B-B14F-4D97-AF65-F5344CB8AC3E}">
        <p14:creationId xmlns:p14="http://schemas.microsoft.com/office/powerpoint/2010/main" val="1479128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872C-629D-C0A8-CE9F-EFCF1AE38D3D}"/>
              </a:ext>
            </a:extLst>
          </p:cNvPr>
          <p:cNvSpPr>
            <a:spLocks noGrp="1"/>
          </p:cNvSpPr>
          <p:nvPr>
            <p:ph type="title"/>
          </p:nvPr>
        </p:nvSpPr>
        <p:spPr/>
        <p:txBody>
          <a:bodyPr/>
          <a:lstStyle/>
          <a:p>
            <a:r>
              <a:rPr lang="en-US" dirty="0"/>
              <a:t>Subjective v. objective</a:t>
            </a:r>
          </a:p>
        </p:txBody>
      </p:sp>
      <p:sp>
        <p:nvSpPr>
          <p:cNvPr id="3" name="Content Placeholder 2">
            <a:extLst>
              <a:ext uri="{FF2B5EF4-FFF2-40B4-BE49-F238E27FC236}">
                <a16:creationId xmlns:a16="http://schemas.microsoft.com/office/drawing/2014/main" id="{44AA917F-A0B4-7542-B2F6-F8FC60C79DB7}"/>
              </a:ext>
            </a:extLst>
          </p:cNvPr>
          <p:cNvSpPr>
            <a:spLocks noGrp="1"/>
          </p:cNvSpPr>
          <p:nvPr>
            <p:ph idx="1"/>
          </p:nvPr>
        </p:nvSpPr>
        <p:spPr/>
        <p:txBody>
          <a:bodyPr>
            <a:normAutofit fontScale="92500" lnSpcReduction="10000"/>
          </a:bodyPr>
          <a:lstStyle/>
          <a:p>
            <a:r>
              <a:rPr lang="en-US" dirty="0"/>
              <a:t>The meaning of these terms differ in healthcare compared to their meaning in research or in everyday life</a:t>
            </a:r>
          </a:p>
          <a:p>
            <a:r>
              <a:rPr lang="en-US" dirty="0"/>
              <a:t>“Mrs. G is an elderly, overweight white female who is pleasant and cooperative”</a:t>
            </a:r>
          </a:p>
          <a:p>
            <a:pPr lvl="1"/>
            <a:r>
              <a:rPr lang="en-US" dirty="0"/>
              <a:t>Somebody else might not consider her overweight and may not think she is all that pleasant</a:t>
            </a:r>
          </a:p>
          <a:p>
            <a:pPr lvl="1"/>
            <a:r>
              <a:rPr lang="en-US" dirty="0"/>
              <a:t>In a healthcare setting, this is objective data because it is what the clinician is observing about the patient</a:t>
            </a:r>
          </a:p>
          <a:p>
            <a:r>
              <a:rPr lang="en-US" dirty="0"/>
              <a:t>Age, gender, ethnicity</a:t>
            </a:r>
          </a:p>
          <a:p>
            <a:pPr lvl="1"/>
            <a:r>
              <a:rPr lang="en-US" dirty="0"/>
              <a:t>These things are not always readily observable which would favor the idea of them being subjective data</a:t>
            </a:r>
          </a:p>
          <a:p>
            <a:pPr lvl="1"/>
            <a:r>
              <a:rPr lang="en-US" dirty="0"/>
              <a:t>CMS considers this data objective</a:t>
            </a:r>
          </a:p>
        </p:txBody>
      </p:sp>
    </p:spTree>
    <p:extLst>
      <p:ext uri="{BB962C8B-B14F-4D97-AF65-F5344CB8AC3E}">
        <p14:creationId xmlns:p14="http://schemas.microsoft.com/office/powerpoint/2010/main" val="180766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1862</Words>
  <Application>Microsoft Office PowerPoint</Application>
  <PresentationFormat>Widescreen</PresentationFormat>
  <Paragraphs>187</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History Taking</vt:lpstr>
      <vt:lpstr>Agenda</vt:lpstr>
      <vt:lpstr>History taking is an art</vt:lpstr>
      <vt:lpstr>Three kinds of visits in primary care</vt:lpstr>
      <vt:lpstr>PowerPoint Presentation</vt:lpstr>
      <vt:lpstr>SOAP note</vt:lpstr>
      <vt:lpstr>Subjective data</vt:lpstr>
      <vt:lpstr>Subjective v. Objective Data</vt:lpstr>
      <vt:lpstr>Subjective v. objective</vt:lpstr>
      <vt:lpstr>Subjective v. objective </vt:lpstr>
      <vt:lpstr>HPI Documentation</vt:lpstr>
      <vt:lpstr>7 attributes of a symptom</vt:lpstr>
      <vt:lpstr>OLDCARTS</vt:lpstr>
      <vt:lpstr>Case Study</vt:lpstr>
      <vt:lpstr>The timeline history</vt:lpstr>
      <vt:lpstr>The follow up visit</vt:lpstr>
      <vt:lpstr>ROS- review of systems</vt:lpstr>
      <vt:lpstr>ROS</vt:lpstr>
      <vt:lpstr>ROS v. HPI</vt:lpstr>
      <vt:lpstr>ROS v. HPI subjective documentation</vt:lpstr>
      <vt:lpstr>Health History Activity (30min)</vt:lpstr>
      <vt:lpstr>Other D2L Content this Week</vt:lpstr>
      <vt:lpstr>Assignments 1-4 Review</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Drake, Marissa D</dc:creator>
  <cp:lastModifiedBy>Drake, Marissa D</cp:lastModifiedBy>
  <cp:revision>86</cp:revision>
  <dcterms:created xsi:type="dcterms:W3CDTF">2025-10-23T15:44:10Z</dcterms:created>
  <dcterms:modified xsi:type="dcterms:W3CDTF">2026-01-07T17:01:30Z</dcterms:modified>
</cp:coreProperties>
</file>